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95" r:id="rId3"/>
    <p:sldId id="257" r:id="rId4"/>
    <p:sldId id="308" r:id="rId5"/>
    <p:sldId id="307" r:id="rId6"/>
    <p:sldId id="309" r:id="rId7"/>
    <p:sldId id="335" r:id="rId8"/>
    <p:sldId id="311" r:id="rId9"/>
    <p:sldId id="312" r:id="rId10"/>
    <p:sldId id="313" r:id="rId11"/>
    <p:sldId id="338" r:id="rId12"/>
    <p:sldId id="318" r:id="rId13"/>
    <p:sldId id="314" r:id="rId14"/>
    <p:sldId id="339" r:id="rId15"/>
    <p:sldId id="315" r:id="rId16"/>
    <p:sldId id="316" r:id="rId17"/>
    <p:sldId id="319" r:id="rId18"/>
    <p:sldId id="334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3" r:id="rId31"/>
    <p:sldId id="336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包子健" initials="包子健" lastIdx="1" clrIdx="0">
    <p:extLst>
      <p:ext uri="{19B8F6BF-5375-455C-9EA6-DF929625EA0E}">
        <p15:presenceInfo xmlns:p15="http://schemas.microsoft.com/office/powerpoint/2012/main" userId="d22147075a9e6cd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2" autoAdjust="0"/>
    <p:restoredTop sz="92650" autoAdjust="0"/>
  </p:normalViewPr>
  <p:slideViewPr>
    <p:cSldViewPr snapToGrid="0">
      <p:cViewPr varScale="1">
        <p:scale>
          <a:sx n="152" d="100"/>
          <a:sy n="152" d="100"/>
        </p:scale>
        <p:origin x="576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1FCA6F-ADA6-4A43-87F1-0E72328AD131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8F049A-68F6-49DD-9347-458EF59F30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157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D076A-75F3-43DB-9CB1-2F686BFFA82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008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D076A-75F3-43DB-9CB1-2F686BFFA82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570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D076A-75F3-43DB-9CB1-2F686BFFA82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4532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D076A-75F3-43DB-9CB1-2F686BFFA82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398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D076A-75F3-43DB-9CB1-2F686BFFA82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5379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D076A-75F3-43DB-9CB1-2F686BFFA82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352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an integer γ is y-smooth if all its prime factors are smaller than 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D076A-75F3-43DB-9CB1-2F686BFFA82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8757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D076A-75F3-43DB-9CB1-2F686BFFA82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6994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D076A-75F3-43DB-9CB1-2F686BFFA82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369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D076A-75F3-43DB-9CB1-2F686BFFA82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9045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D076A-75F3-43DB-9CB1-2F686BFFA82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310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D076A-75F3-43DB-9CB1-2F686BFFA82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4534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D076A-75F3-43DB-9CB1-2F686BFFA82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3423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D076A-75F3-43DB-9CB1-2F686BFFA82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3821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D076A-75F3-43DB-9CB1-2F686BFFA82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71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D076A-75F3-43DB-9CB1-2F686BFFA82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6378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D076A-75F3-43DB-9CB1-2F686BFFA82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66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D076A-75F3-43DB-9CB1-2F686BFFA82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7244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D076A-75F3-43DB-9CB1-2F686BFFA82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619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D076A-75F3-43DB-9CB1-2F686BFFA82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574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D076A-75F3-43DB-9CB1-2F686BFFA82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368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D076A-75F3-43DB-9CB1-2F686BFFA82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57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D076A-75F3-43DB-9CB1-2F686BFFA82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074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D076A-75F3-43DB-9CB1-2F686BFFA82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570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8BF352C0-7768-42F0-AFC7-E61978634A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2555" y="922789"/>
            <a:ext cx="10166888" cy="1739422"/>
          </a:xfrm>
        </p:spPr>
        <p:txBody>
          <a:bodyPr rtlCol="0">
            <a:normAutofit/>
          </a:bodyPr>
          <a:lstStyle/>
          <a:p>
            <a:pPr algn="ctr" rtl="0"/>
            <a:r>
              <a:rPr lang="en-US" altLang="zh-CN" sz="4000" dirty="0">
                <a:latin typeface="Arial" panose="020B0604020202020204" pitchFamily="34" charset="0"/>
                <a:sym typeface="Arial" panose="020B0604020202020204" pitchFamily="34" charset="0"/>
              </a:rPr>
              <a:t>“Check-Before-you-Solve”: Verifiable Time-lock Puzzles</a:t>
            </a:r>
            <a:endParaRPr lang="zh-CN" altLang="en-US" sz="40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66EB6730-D083-47AC-9464-FDE32083392A}"/>
              </a:ext>
            </a:extLst>
          </p:cNvPr>
          <p:cNvSpPr txBox="1">
            <a:spLocks/>
          </p:cNvSpPr>
          <p:nvPr/>
        </p:nvSpPr>
        <p:spPr>
          <a:xfrm>
            <a:off x="5282514" y="4487381"/>
            <a:ext cx="1626971" cy="510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z="1800" dirty="0">
                <a:latin typeface="Arial" panose="020B0604020202020204" pitchFamily="34" charset="0"/>
                <a:sym typeface="Arial" panose="020B0604020202020204" pitchFamily="34" charset="0"/>
              </a:rPr>
              <a:t>分享人：王慧</a:t>
            </a:r>
            <a:endParaRPr lang="en-US" altLang="zh-CN" sz="18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F9D2DE1-3ED8-42F6-A384-BACE5C3E6B79}"/>
              </a:ext>
            </a:extLst>
          </p:cNvPr>
          <p:cNvSpPr txBox="1"/>
          <p:nvPr/>
        </p:nvSpPr>
        <p:spPr>
          <a:xfrm>
            <a:off x="1406912" y="2967335"/>
            <a:ext cx="93781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2025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blockquote"/>
              </a:rPr>
              <a:t>S&amp;P</a:t>
            </a:r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r>
              <a:rPr lang="en-US" altLang="zh-CN" dirty="0" err="1"/>
              <a:t>Jiajun</a:t>
            </a:r>
            <a:r>
              <a:rPr lang="en-US" altLang="zh-CN" dirty="0"/>
              <a:t> Xin, Papadopoulos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289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5831B48-4C9E-4EE2-B218-DBEC2843DF18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41D20444-11DC-4FE2-824E-F7AEAB53BF38}"/>
              </a:ext>
            </a:extLst>
          </p:cNvPr>
          <p:cNvSpPr txBox="1"/>
          <p:nvPr/>
        </p:nvSpPr>
        <p:spPr>
          <a:xfrm>
            <a:off x="281354" y="258466"/>
            <a:ext cx="8679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2.2</a:t>
            </a:r>
            <a:r>
              <a:rPr lang="zh-CN" altLang="en-US" sz="2800" dirty="0"/>
              <a:t> </a:t>
            </a:r>
            <a:r>
              <a:rPr lang="en-US" altLang="zh-CN" sz="2800" dirty="0"/>
              <a:t>SNARKs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3F7B82-FD65-4245-B3C3-33CECF8D4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421" y="1298576"/>
            <a:ext cx="9095157" cy="521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20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5831B48-4C9E-4EE2-B218-DBEC2843DF18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41D20444-11DC-4FE2-824E-F7AEAB53BF38}"/>
              </a:ext>
            </a:extLst>
          </p:cNvPr>
          <p:cNvSpPr txBox="1"/>
          <p:nvPr/>
        </p:nvSpPr>
        <p:spPr>
          <a:xfrm>
            <a:off x="281354" y="258466"/>
            <a:ext cx="8679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2.3</a:t>
            </a:r>
            <a:r>
              <a:rPr lang="zh-CN" altLang="en-US" sz="2800" dirty="0"/>
              <a:t> </a:t>
            </a:r>
            <a:r>
              <a:rPr lang="en-US" altLang="zh-CN" sz="2800" dirty="0"/>
              <a:t>Proof of Exponentiation[27]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992B10C-D381-4160-8483-8C5082674E71}"/>
              </a:ext>
            </a:extLst>
          </p:cNvPr>
          <p:cNvGrpSpPr/>
          <p:nvPr/>
        </p:nvGrpSpPr>
        <p:grpSpPr>
          <a:xfrm>
            <a:off x="2137876" y="4312280"/>
            <a:ext cx="7704044" cy="1273868"/>
            <a:chOff x="888626" y="1184175"/>
            <a:chExt cx="7704044" cy="127386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931546D-B570-468A-8DE3-00711572C382}"/>
                    </a:ext>
                  </a:extLst>
                </p:cNvPr>
                <p:cNvSpPr txBox="1"/>
                <p:nvPr/>
              </p:nvSpPr>
              <p:spPr>
                <a:xfrm>
                  <a:off x="888626" y="1186413"/>
                  <a:ext cx="6528547" cy="12716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𝑃𝑜𝐸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𝔾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ℤ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;⊥):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𝔾</m:t>
                            </m:r>
                          </m:e>
                        </m:d>
                      </m:oMath>
                    </m:oMathPara>
                  </a14:m>
                  <a:endParaRPr lang="en-US" altLang="zh-CN" b="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𝑃𝑜𝐾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</m:sSub>
                        <m:r>
                          <a:rPr lang="en-US" altLang="zh-C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={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CN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𝔾</m:t>
                            </m:r>
                            <m:r>
                              <a:rPr lang="en-US" altLang="zh-CN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r>
                          <a:rPr lang="en-US" altLang="zh-C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altLang="zh-C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𝔾</m:t>
                        </m:r>
                        <m:r>
                          <a:rPr lang="en-US" altLang="zh-C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altLang="zh-CN" dirty="0">
                    <a:solidFill>
                      <a:srgbClr val="00B0F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𝑃𝑜𝐾𝐸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={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𝔾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𝔾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altLang="zh-CN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𝑃𝑜𝐾𝐸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={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𝔾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𝔾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931546D-B570-468A-8DE3-00711572C3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626" y="1186413"/>
                  <a:ext cx="6528547" cy="1271630"/>
                </a:xfrm>
                <a:prstGeom prst="rect">
                  <a:avLst/>
                </a:prstGeom>
                <a:blipFill>
                  <a:blip r:embed="rId3"/>
                  <a:stretch>
                    <a:fillRect b="-33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69DA7029-4547-4FE7-A60B-2D781CE93167}"/>
                    </a:ext>
                  </a:extLst>
                </p:cNvPr>
                <p:cNvSpPr txBox="1"/>
                <p:nvPr/>
              </p:nvSpPr>
              <p:spPr>
                <a:xfrm>
                  <a:off x="6306670" y="2088711"/>
                  <a:ext cx="2279277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160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𝑃𝑜𝐾𝐸</m:t>
                          </m:r>
                        </m:sub>
                      </m:sSub>
                    </m:oMath>
                  </a14:m>
                  <a:r>
                    <a:rPr lang="zh-CN" altLang="en-US" sz="1600" dirty="0">
                      <a:solidFill>
                        <a:schemeClr val="accent2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减少一轮交互</a:t>
                  </a:r>
                </a:p>
              </p:txBody>
            </p:sp>
          </mc:Choice>
          <mc:Fallback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69DA7029-4547-4FE7-A60B-2D781CE931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670" y="2088711"/>
                  <a:ext cx="2279277" cy="338554"/>
                </a:xfrm>
                <a:prstGeom prst="rect">
                  <a:avLst/>
                </a:prstGeom>
                <a:blipFill>
                  <a:blip r:embed="rId4"/>
                  <a:stretch>
                    <a:fillRect t="-7273" b="-218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76069B5F-0166-4208-94F8-328EF240B692}"/>
                    </a:ext>
                  </a:extLst>
                </p:cNvPr>
                <p:cNvSpPr txBox="1"/>
                <p:nvPr/>
              </p:nvSpPr>
              <p:spPr>
                <a:xfrm>
                  <a:off x="6313393" y="1184175"/>
                  <a:ext cx="2279277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zh-CN" altLang="en-US" sz="160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公开</m:t>
                      </m:r>
                    </m:oMath>
                  </a14:m>
                  <a:r>
                    <a:rPr lang="zh-CN" altLang="en-US" sz="1600" dirty="0">
                      <a:solidFill>
                        <a:schemeClr val="accent2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验证</a:t>
                  </a:r>
                </a:p>
              </p:txBody>
            </p:sp>
          </mc:Choice>
          <mc:Fallback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76069B5F-0166-4208-94F8-328EF240B6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3393" y="1184175"/>
                  <a:ext cx="2279277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268" t="-7143" b="-196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674D3495-E215-4C88-B828-CDB8C97B75D0}"/>
                    </a:ext>
                  </a:extLst>
                </p:cNvPr>
                <p:cNvSpPr txBox="1"/>
                <p:nvPr/>
              </p:nvSpPr>
              <p:spPr>
                <a:xfrm>
                  <a:off x="6313392" y="1792503"/>
                  <a:ext cx="2279277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zh-CN" altLang="en-US" sz="160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隐藏</m:t>
                      </m:r>
                    </m:oMath>
                  </a14:m>
                  <a:r>
                    <a:rPr lang="zh-CN" altLang="en-US" sz="1600" dirty="0">
                      <a:solidFill>
                        <a:schemeClr val="accent2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阶群</a:t>
                  </a:r>
                </a:p>
              </p:txBody>
            </p:sp>
          </mc:Choice>
          <mc:Fallback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674D3495-E215-4C88-B828-CDB8C97B75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3392" y="1792503"/>
                  <a:ext cx="2279277" cy="338554"/>
                </a:xfrm>
                <a:prstGeom prst="rect">
                  <a:avLst/>
                </a:prstGeom>
                <a:blipFill>
                  <a:blip r:embed="rId6"/>
                  <a:stretch>
                    <a:fillRect l="-268" t="-7143" b="-196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8299B123-5EA8-4393-AA7D-E285BF28D6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7735" y="1271852"/>
            <a:ext cx="9796530" cy="279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188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5831B48-4C9E-4EE2-B218-DBEC2843DF18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41D20444-11DC-4FE2-824E-F7AEAB53BF38}"/>
              </a:ext>
            </a:extLst>
          </p:cNvPr>
          <p:cNvSpPr txBox="1"/>
          <p:nvPr/>
        </p:nvSpPr>
        <p:spPr>
          <a:xfrm>
            <a:off x="281354" y="258466"/>
            <a:ext cx="8679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2.4</a:t>
            </a:r>
            <a:r>
              <a:rPr lang="zh-CN" altLang="en-US" sz="2800" dirty="0"/>
              <a:t> 隐藏阶群</a:t>
            </a:r>
            <a:endParaRPr lang="en-US" altLang="zh-CN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BA76D3-AB09-44F0-931A-DD7067388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158" y="2431854"/>
            <a:ext cx="9122038" cy="290954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EE379A7-C231-4F68-96D8-5DC224877185}"/>
                  </a:ext>
                </a:extLst>
              </p:cNvPr>
              <p:cNvSpPr txBox="1"/>
              <p:nvPr/>
            </p:nvSpPr>
            <p:spPr>
              <a:xfrm>
                <a:off x="1141556" y="1213947"/>
                <a:ext cx="7896159" cy="8808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隐藏</m:t>
                    </m:r>
                  </m:oMath>
                </a14:m>
                <a:r>
                  <a:rPr lang="zh-CN" altLang="en-US" dirty="0"/>
                  <a:t>阶群：</a:t>
                </a: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	</a:t>
                </a:r>
                <a:r>
                  <a:rPr lang="zh-CN" altLang="en-US" dirty="0"/>
                  <a:t>阶对外界隐藏，可用有限大小的群表示几乎无限多的状态</a:t>
                </a: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EE379A7-C231-4F68-96D8-5DC224877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556" y="1213947"/>
                <a:ext cx="7896159" cy="880819"/>
              </a:xfrm>
              <a:prstGeom prst="rect">
                <a:avLst/>
              </a:prstGeom>
              <a:blipFill>
                <a:blip r:embed="rId4"/>
                <a:stretch>
                  <a:fillRect l="-309" b="-89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AD204FE4-3CD5-4E39-B20D-44F6A5C6F537}"/>
              </a:ext>
            </a:extLst>
          </p:cNvPr>
          <p:cNvSpPr txBox="1"/>
          <p:nvPr/>
        </p:nvSpPr>
        <p:spPr>
          <a:xfrm>
            <a:off x="1649467" y="6173110"/>
            <a:ext cx="6105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参考链接：https://foresightnews.pro/article/detail/80143</a:t>
            </a:r>
          </a:p>
        </p:txBody>
      </p:sp>
    </p:spTree>
    <p:extLst>
      <p:ext uri="{BB962C8B-B14F-4D97-AF65-F5344CB8AC3E}">
        <p14:creationId xmlns:p14="http://schemas.microsoft.com/office/powerpoint/2010/main" val="4086073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5831B48-4C9E-4EE2-B218-DBEC2843DF18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41D20444-11DC-4FE2-824E-F7AEAB53BF38}"/>
              </a:ext>
            </a:extLst>
          </p:cNvPr>
          <p:cNvSpPr txBox="1"/>
          <p:nvPr/>
        </p:nvSpPr>
        <p:spPr>
          <a:xfrm>
            <a:off x="281354" y="258466"/>
            <a:ext cx="8679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2.3</a:t>
            </a:r>
            <a:r>
              <a:rPr lang="zh-CN" altLang="en-US" sz="2800" dirty="0"/>
              <a:t> </a:t>
            </a:r>
            <a:r>
              <a:rPr lang="en-US" altLang="zh-CN" sz="2800" dirty="0"/>
              <a:t>Proof of Exponentiation[27]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49445C-908C-454B-86F5-86BBC17B59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431"/>
          <a:stretch/>
        </p:blipFill>
        <p:spPr>
          <a:xfrm>
            <a:off x="1662423" y="2191873"/>
            <a:ext cx="9848790" cy="31241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CDFA4DC-A5CD-414B-9016-DDD3673E9404}"/>
                  </a:ext>
                </a:extLst>
              </p:cNvPr>
              <p:cNvSpPr txBox="1"/>
              <p:nvPr/>
            </p:nvSpPr>
            <p:spPr>
              <a:xfrm>
                <a:off x="3207123" y="1415534"/>
                <a:ext cx="61049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𝑃𝑜𝐸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𝔾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ℤ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;⊥):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𝔾</m:t>
                          </m:r>
                        </m:e>
                      </m:d>
                    </m:oMath>
                  </m:oMathPara>
                </a14:m>
                <a:endParaRPr lang="en-US" altLang="zh-CN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CDFA4DC-A5CD-414B-9016-DDD3673E9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123" y="1415534"/>
                <a:ext cx="610496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4441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5831B48-4C9E-4EE2-B218-DBEC2843DF18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41D20444-11DC-4FE2-824E-F7AEAB53BF38}"/>
              </a:ext>
            </a:extLst>
          </p:cNvPr>
          <p:cNvSpPr txBox="1"/>
          <p:nvPr/>
        </p:nvSpPr>
        <p:spPr>
          <a:xfrm>
            <a:off x="281354" y="258466"/>
            <a:ext cx="8679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2.3</a:t>
            </a:r>
            <a:r>
              <a:rPr lang="zh-CN" altLang="en-US" sz="2800" dirty="0"/>
              <a:t> </a:t>
            </a:r>
            <a:r>
              <a:rPr lang="en-US" altLang="zh-CN" sz="2800" dirty="0"/>
              <a:t>Proof of Exponentiation[27]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2DA308-1C80-4F32-8AA4-EE9AB4D7D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430" y="2050979"/>
            <a:ext cx="9519139" cy="27560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9E4141C-7407-40C6-9F4E-CACAAF904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3025" y="1437728"/>
            <a:ext cx="5124713" cy="43182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9191E8A-F745-47CF-A6F7-265E5D088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1026" y="5272414"/>
            <a:ext cx="9531840" cy="92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906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5831B48-4C9E-4EE2-B218-DBEC2843DF18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41D20444-11DC-4FE2-824E-F7AEAB53BF38}"/>
              </a:ext>
            </a:extLst>
          </p:cNvPr>
          <p:cNvSpPr txBox="1"/>
          <p:nvPr/>
        </p:nvSpPr>
        <p:spPr>
          <a:xfrm>
            <a:off x="281354" y="258466"/>
            <a:ext cx="8679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2.3</a:t>
            </a:r>
            <a:r>
              <a:rPr lang="zh-CN" altLang="en-US" sz="2800" dirty="0"/>
              <a:t> </a:t>
            </a:r>
            <a:r>
              <a:rPr lang="en-US" altLang="zh-CN" sz="2800" dirty="0"/>
              <a:t>Proof of Exponentiation[27]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387CCA-1D9B-42A6-B0D3-FE3735D6F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958" y="1216096"/>
            <a:ext cx="5512083" cy="40007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D817F31-585E-48E6-845B-BD5501DE6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929" y="1703761"/>
            <a:ext cx="8178140" cy="479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72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5831B48-4C9E-4EE2-B218-DBEC2843DF18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41D20444-11DC-4FE2-824E-F7AEAB53BF38}"/>
              </a:ext>
            </a:extLst>
          </p:cNvPr>
          <p:cNvSpPr txBox="1"/>
          <p:nvPr/>
        </p:nvSpPr>
        <p:spPr>
          <a:xfrm>
            <a:off x="281354" y="258466"/>
            <a:ext cx="8679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2.3</a:t>
            </a:r>
            <a:r>
              <a:rPr lang="zh-CN" altLang="en-US" sz="2800" dirty="0"/>
              <a:t> </a:t>
            </a:r>
            <a:r>
              <a:rPr lang="en-US" altLang="zh-CN" sz="2800" dirty="0"/>
              <a:t>Proof of Exponentiation[27]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B81E0D-D5F6-4D08-AD0D-DD22B6C8D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306" y="1457166"/>
            <a:ext cx="9487388" cy="458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75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研究内容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引言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预备知识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/>
              <a:t>模幂证明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可验证时间锁谜题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性能分析</a:t>
            </a:r>
          </a:p>
        </p:txBody>
      </p:sp>
    </p:spTree>
    <p:extLst>
      <p:ext uri="{BB962C8B-B14F-4D97-AF65-F5344CB8AC3E}">
        <p14:creationId xmlns:p14="http://schemas.microsoft.com/office/powerpoint/2010/main" val="1170753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5831B48-4C9E-4EE2-B218-DBEC2843DF18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41D20444-11DC-4FE2-824E-F7AEAB53BF38}"/>
              </a:ext>
            </a:extLst>
          </p:cNvPr>
          <p:cNvSpPr txBox="1"/>
          <p:nvPr/>
        </p:nvSpPr>
        <p:spPr>
          <a:xfrm>
            <a:off x="281354" y="258466"/>
            <a:ext cx="8679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3</a:t>
            </a:r>
            <a:r>
              <a:rPr lang="zh-CN" altLang="en-US" sz="2800" dirty="0"/>
              <a:t> 模幂证明概述</a:t>
            </a:r>
            <a:endParaRPr lang="en-US" altLang="zh-CN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DE49F3E-6431-1A42-B67B-54F5363D96A6}"/>
                  </a:ext>
                </a:extLst>
              </p:cNvPr>
              <p:cNvSpPr txBox="1"/>
              <p:nvPr/>
            </p:nvSpPr>
            <p:spPr>
              <a:xfrm>
                <a:off x="1330232" y="1132175"/>
                <a:ext cx="10620764" cy="50956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Cambria Math" panose="02040503050406030204" pitchFamily="18" charset="0"/>
                  </a:rPr>
                  <a:t>基于</a:t>
                </a:r>
                <a:r>
                  <a:rPr lang="en-US" altLang="zh-CN" dirty="0">
                    <a:latin typeface="Cambria Math" panose="02040503050406030204" pitchFamily="18" charset="0"/>
                  </a:rPr>
                  <a:t>sigma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协议</a:t>
                </a:r>
                <a:r>
                  <a:rPr lang="zh-CN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（图</a:t>
                </a:r>
                <a:r>
                  <a:rPr lang="en-US" altLang="zh-CN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1-3</a:t>
                </a:r>
                <a:r>
                  <a:rPr lang="zh-CN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） 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：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𝐾𝐸𝑀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𝑑𝑁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𝔾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?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ℤ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𝐾𝐷𝐸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𝔾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?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ℤ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ℤ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sup>
                              </m:sSup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𝐷𝐸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𝔾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?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ℤ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ℤ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zh-CN" altLang="en-US" dirty="0">
                    <a:latin typeface="Cambria Math" panose="02040503050406030204" pitchFamily="18" charset="0"/>
                  </a:rPr>
                  <a:t>卸载</a:t>
                </a:r>
                <a:r>
                  <a:rPr lang="en-US" altLang="zh-CN" dirty="0">
                    <a:latin typeface="Cambria Math" panose="02040503050406030204" pitchFamily="18" charset="0"/>
                  </a:rPr>
                  <a:t>SNARK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 </a:t>
                </a:r>
                <a:r>
                  <a:rPr lang="zh-CN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（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图</a:t>
                </a:r>
                <a:r>
                  <a:rPr lang="en-US" altLang="zh-CN" dirty="0">
                    <a:latin typeface="Cambria Math" panose="02040503050406030204" pitchFamily="18" charset="0"/>
                  </a:rPr>
                  <a:t>4-6</a:t>
                </a:r>
                <a:r>
                  <a:rPr lang="zh-CN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）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：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𝑂𝑓𝑓𝑙𝑜𝑎𝑑𝑃𝑟𝑜𝑑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𝔾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?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∏"/>
                            <m:sup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∀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acc>
                              <m:accPr>
                                <m:chr m:val="⃑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r>
                  <a:rPr lang="zh-CN" altLang="en-US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结合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𝑂𝑓𝑓𝑙𝑜𝑎𝑑𝐸𝑥𝑝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结合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m:rPr>
                        <m:sty m:val="p"/>
                      </m:rP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、</a:t>
                </a:r>
                <a:r>
                  <a:rPr lang="en-US" altLang="zh-CN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m:rPr>
                        <m:sty m:val="p"/>
                      </m:rPr>
                      <a:rPr lang="en-US" altLang="zh-CN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</m:t>
                    </m:r>
                    <m:r>
                      <a:rPr lang="en-US" altLang="zh-CN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𝐾𝐸𝑀</m:t>
                    </m:r>
                    <m:r>
                      <m:rPr>
                        <m:sty m:val="p"/>
                      </m:rPr>
                      <a:rPr lang="en-US" altLang="zh-CN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</m:t>
                    </m:r>
                    <m:r>
                      <a:rPr lang="en-US" altLang="zh-CN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𝑑𝑁</m:t>
                    </m:r>
                  </m:oMath>
                </a14:m>
                <a:r>
                  <a:rPr lang="zh-CN" alt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、</a:t>
                </a:r>
                <a:r>
                  <a:rPr lang="en-US" altLang="zh-CN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CP-SNARK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𝑂𝑓𝑓𝑙𝑜𝑎𝑑𝐸𝑥𝑝𝐶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𝑜𝑚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ℤ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e>
                      </m:d>
                      <m:r>
                        <m:rPr>
                          <m:nor/>
                        </m:rPr>
                        <a:rPr lang="zh-CN" alt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zh-CN" altLang="en-US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结合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m:rPr>
                          <m:nor/>
                        </m:rPr>
                        <a:rPr lang="zh-CN" alt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、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m:rPr>
                          <m:sty m:val="p"/>
                        </m:rP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𝐾𝐸</m:t>
                      </m:r>
                      <m:r>
                        <m:rPr>
                          <m:nor/>
                        </m:rP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zh-CN" alt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、</m:t>
                      </m:r>
                      <m:r>
                        <m:rPr>
                          <m:nor/>
                        </m:rPr>
                        <a:rPr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CP</m:t>
                      </m:r>
                      <m:r>
                        <m:rPr>
                          <m:nor/>
                        </m:rP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SNARK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</a:rPr>
                  <a:t>VTLP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证</a:t>
                </a:r>
                <a:r>
                  <a:rPr lang="zh-CN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（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图</a:t>
                </a:r>
                <a:r>
                  <a:rPr lang="en-US" altLang="zh-CN" dirty="0">
                    <a:latin typeface="Cambria Math" panose="02040503050406030204" pitchFamily="18" charset="0"/>
                  </a:rPr>
                  <a:t>7</a:t>
                </a:r>
                <a:r>
                  <a:rPr lang="zh-CN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） 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：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𝑉𝑇𝐿𝑃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altLang="zh-CN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endParaRPr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zh-CN" altLang="en-US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结合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𝑂𝑓𝑓𝑙𝑜𝑎𝑑𝐸𝑥𝑝</m:t>
                    </m:r>
                    <m:r>
                      <a:rPr lang="zh-CN" alt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、</m:t>
                    </m:r>
                    <m:r>
                      <a:rPr lang="en-US" altLang="zh-CN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m:rPr>
                        <m:sty m:val="p"/>
                      </m:rPr>
                      <a:rPr lang="en-US" altLang="zh-CN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</m:t>
                    </m:r>
                    <m:r>
                      <a:rPr lang="en-US" altLang="zh-CN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altLang="zh-CN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zh-CN" alt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、</m:t>
                    </m:r>
                    <m:r>
                      <a:rPr lang="en-US" altLang="zh-CN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𝑂𝑓𝑓𝑙𝑜𝑎𝑑𝐸𝑥𝑝𝐶𝑜</m:t>
                    </m:r>
                    <m:r>
                      <a:rPr lang="en-US" altLang="zh-CN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zh-CN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</a:rPr>
                  <a:t>RSA VRF/signature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的</a:t>
                </a:r>
                <a:r>
                  <a:rPr lang="en-US" altLang="zh-CN" dirty="0">
                    <a:latin typeface="Cambria Math" panose="02040503050406030204" pitchFamily="18" charset="0"/>
                  </a:rPr>
                  <a:t>VTLP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证</a:t>
                </a:r>
                <a:r>
                  <a:rPr lang="zh-CN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（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图</a:t>
                </a:r>
                <a:r>
                  <a:rPr lang="en-US" altLang="zh-CN" dirty="0">
                    <a:latin typeface="Cambria Math" panose="02040503050406030204" pitchFamily="18" charset="0"/>
                  </a:rPr>
                  <a:t>8</a:t>
                </a:r>
                <a:r>
                  <a:rPr lang="zh-CN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） 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：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𝑅𝑆𝐴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acc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acc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acc>
                                <m:accPr>
                                  <m:chr m:val="̅"/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acc>
                            </m:sup>
                          </m:s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</m:acc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𝐹𝐷𝐻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zh-CN" altLang="en-US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结合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𝑂𝑓𝑓𝑙𝑜𝑎𝑑𝐸𝑥𝑝</m:t>
                    </m:r>
                    <m:r>
                      <a:rPr lang="zh-CN" alt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、</m:t>
                    </m:r>
                    <m:r>
                      <a:rPr lang="en-US" altLang="zh-CN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m:rPr>
                        <m:sty m:val="p"/>
                      </m:rPr>
                      <a:rPr lang="en-US" altLang="zh-CN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</m:t>
                    </m:r>
                    <m:r>
                      <a:rPr lang="en-US" altLang="zh-CN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𝐾𝐸</m:t>
                    </m:r>
                    <m:r>
                      <a:rPr lang="zh-CN" alt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、</m:t>
                    </m:r>
                    <m:r>
                      <a:rPr lang="en-US" altLang="zh-CN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m:rPr>
                        <m:sty m:val="p"/>
                      </m:rPr>
                      <a:rPr lang="en-US" altLang="zh-CN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</m:t>
                    </m:r>
                    <m:r>
                      <a:rPr lang="en-US" altLang="zh-CN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m:rPr>
                        <m:sty m:val="p"/>
                      </m:rPr>
                      <a:rPr lang="en-US" altLang="zh-CN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</m:t>
                    </m:r>
                    <m:r>
                      <a:rPr lang="en-US" altLang="zh-CN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𝐷𝐸</m:t>
                    </m:r>
                  </m:oMath>
                </a14:m>
                <a:r>
                  <a:rPr lang="zh-CN" altLang="en-US" i="1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𝑂𝑓𝑓𝑙𝑜𝑎𝑑𝐸𝑥𝑝𝐶𝑜</m:t>
                    </m:r>
                    <m:r>
                      <a:rPr lang="en-US" altLang="zh-CN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zh-CN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DE49F3E-6431-1A42-B67B-54F5363D9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232" y="1132175"/>
                <a:ext cx="10620764" cy="5095690"/>
              </a:xfrm>
              <a:prstGeom prst="rect">
                <a:avLst/>
              </a:prstGeom>
              <a:blipFill>
                <a:blip r:embed="rId3"/>
                <a:stretch>
                  <a:fillRect l="-459" t="-9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6378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5831B48-4C9E-4EE2-B218-DBEC2843DF18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41D20444-11DC-4FE2-824E-F7AEAB53BF38}"/>
              </a:ext>
            </a:extLst>
          </p:cNvPr>
          <p:cNvSpPr txBox="1"/>
          <p:nvPr/>
        </p:nvSpPr>
        <p:spPr>
          <a:xfrm>
            <a:off x="281354" y="258466"/>
            <a:ext cx="8679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3.1</a:t>
            </a:r>
            <a:r>
              <a:rPr lang="zh-CN" altLang="en-US" sz="2800" dirty="0"/>
              <a:t> </a:t>
            </a:r>
            <a:r>
              <a:rPr lang="en-US" altLang="zh-CN" sz="2800" dirty="0" err="1"/>
              <a:t>PoKEModN</a:t>
            </a:r>
            <a:r>
              <a:rPr lang="zh-CN" altLang="en-US" sz="2800" dirty="0"/>
              <a:t>证明</a:t>
            </a:r>
            <a:endParaRPr lang="en-US" altLang="zh-CN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5AD95C-7CAD-4BF4-9AAD-FCECD943C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918" y="1664739"/>
            <a:ext cx="8997536" cy="46448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C9883AE-A24F-47F8-9A92-9E1637711765}"/>
                  </a:ext>
                </a:extLst>
              </p:cNvPr>
              <p:cNvSpPr txBox="1"/>
              <p:nvPr/>
            </p:nvSpPr>
            <p:spPr>
              <a:xfrm>
                <a:off x="2944587" y="1228650"/>
                <a:ext cx="65961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</m:t>
                          </m:r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𝐾𝐸𝑀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</m:t>
                          </m:r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𝑑𝑁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𝔾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?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ℤ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C9883AE-A24F-47F8-9A92-9E1637711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4587" y="1228650"/>
                <a:ext cx="6596102" cy="369332"/>
              </a:xfrm>
              <a:prstGeom prst="rect">
                <a:avLst/>
              </a:prstGeom>
              <a:blipFill>
                <a:blip r:embed="rId4"/>
                <a:stretch>
                  <a:fillRect t="-6667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7908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5831B48-4C9E-4EE2-B218-DBEC2843DF18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41D20444-11DC-4FE2-824E-F7AEAB53BF38}"/>
              </a:ext>
            </a:extLst>
          </p:cNvPr>
          <p:cNvSpPr txBox="1"/>
          <p:nvPr/>
        </p:nvSpPr>
        <p:spPr>
          <a:xfrm>
            <a:off x="281354" y="258466"/>
            <a:ext cx="8679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/>
              <a:t>摘要</a:t>
            </a:r>
            <a:endParaRPr lang="en-US" altLang="zh-CN" sz="28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FD011B-6293-49F2-8719-93BAC2F25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295" y="1296630"/>
            <a:ext cx="9009410" cy="489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345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5831B48-4C9E-4EE2-B218-DBEC2843DF18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41D20444-11DC-4FE2-824E-F7AEAB53BF38}"/>
              </a:ext>
            </a:extLst>
          </p:cNvPr>
          <p:cNvSpPr txBox="1"/>
          <p:nvPr/>
        </p:nvSpPr>
        <p:spPr>
          <a:xfrm>
            <a:off x="281354" y="258466"/>
            <a:ext cx="8679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3.2</a:t>
            </a:r>
            <a:r>
              <a:rPr lang="zh-CN" altLang="en-US" sz="2800" dirty="0"/>
              <a:t> </a:t>
            </a:r>
            <a:r>
              <a:rPr lang="en-US" altLang="zh-CN" sz="2800" dirty="0" err="1"/>
              <a:t>PoKDE</a:t>
            </a:r>
            <a:r>
              <a:rPr lang="zh-CN" altLang="en-US" sz="2800" dirty="0"/>
              <a:t>证明</a:t>
            </a:r>
            <a:endParaRPr lang="en-US" altLang="zh-CN" sz="2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775776F-8DB2-42F9-941E-CB81E46DE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43" y="1708977"/>
            <a:ext cx="7168736" cy="47779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4C68287-D23F-45E7-8C6D-5C69E289BE24}"/>
                  </a:ext>
                </a:extLst>
              </p:cNvPr>
              <p:cNvSpPr txBox="1"/>
              <p:nvPr/>
            </p:nvSpPr>
            <p:spPr>
              <a:xfrm>
                <a:off x="7836175" y="1153122"/>
                <a:ext cx="4487906" cy="8617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Fact 1. </a:t>
                </a:r>
              </a:p>
              <a:p>
                <a:r>
                  <a:rPr lang="en-US" altLang="zh-CN" sz="1600" dirty="0"/>
                  <a:t>For a prime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zh-CN" sz="1600" dirty="0"/>
                  <a:t>, if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CN" sz="1600" dirty="0"/>
                  <a:t>, then for any positive integer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zh-CN" sz="16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zh-CN" sz="1600" dirty="0"/>
                  <a:t>.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4C68287-D23F-45E7-8C6D-5C69E289BE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175" y="1153122"/>
                <a:ext cx="4487906" cy="861774"/>
              </a:xfrm>
              <a:prstGeom prst="rect">
                <a:avLst/>
              </a:prstGeom>
              <a:blipFill>
                <a:blip r:embed="rId4"/>
                <a:stretch>
                  <a:fillRect l="-1085" t="-3521" b="-77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4B5837A-274A-436C-ABF2-87126692491D}"/>
                  </a:ext>
                </a:extLst>
              </p:cNvPr>
              <p:cNvSpPr txBox="1"/>
              <p:nvPr/>
            </p:nvSpPr>
            <p:spPr>
              <a:xfrm>
                <a:off x="7836175" y="2047636"/>
                <a:ext cx="430832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Fact 2. </a:t>
                </a:r>
              </a:p>
              <a:p>
                <a:r>
                  <a:rPr lang="en-US" altLang="zh-CN" sz="1600" dirty="0"/>
                  <a:t>For integer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16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CN" sz="1600" dirty="0"/>
                  <a:t>, and positive integer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zh-CN" sz="1600" dirty="0"/>
                  <a:t>, the binomial-type polynomial of the form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600" dirty="0"/>
                  <a:t>is divisible by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16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CN" sz="1600" dirty="0"/>
                  <a:t> when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600" dirty="0"/>
                  <a:t>.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4B5837A-274A-436C-ABF2-871266924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175" y="2047636"/>
                <a:ext cx="4308323" cy="1107996"/>
              </a:xfrm>
              <a:prstGeom prst="rect">
                <a:avLst/>
              </a:prstGeom>
              <a:blipFill>
                <a:blip r:embed="rId5"/>
                <a:stretch>
                  <a:fillRect l="-1132" t="-3297" b="-60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48A7B6E-97DF-417E-9626-0B9574BA73FF}"/>
                  </a:ext>
                </a:extLst>
              </p:cNvPr>
              <p:cNvSpPr txBox="1"/>
              <p:nvPr/>
            </p:nvSpPr>
            <p:spPr>
              <a:xfrm>
                <a:off x="7836175" y="3209687"/>
                <a:ext cx="4308323" cy="16123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Corollary 1. 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r>
                  <a:rPr lang="zh-CN" altLang="en-US" sz="1600" dirty="0"/>
                  <a:t>Let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dirty="0"/>
                  <a:t>be a security parameter, and let </a:t>
                </a:r>
                <a14:m>
                  <m:oMath xmlns:m="http://schemas.openxmlformats.org/officeDocument/2006/math">
                    <m:r>
                      <a:rPr lang="zh-CN" altLang="en-US" sz="160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zh-CN" alt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dirty="0"/>
                  <a:t>be any positive integer. For committed integer </a:t>
                </a:r>
                <a14:m>
                  <m:oMath xmlns:m="http://schemas.openxmlformats.org/officeDocument/2006/math">
                    <m:r>
                      <a:rPr lang="zh-CN" altLang="en-US" sz="1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16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16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zh-CN" alt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dirty="0"/>
                  <a:t>and </a:t>
                </a:r>
                <a:r>
                  <a:rPr lang="zh-CN" altLang="en-US" sz="1600" dirty="0">
                    <a:solidFill>
                      <a:srgbClr val="00B0F0"/>
                    </a:solidFill>
                  </a:rPr>
                  <a:t>a prime challenge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16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zh-CN" altLang="en-US" sz="1600" dirty="0">
                    <a:solidFill>
                      <a:srgbClr val="00B0F0"/>
                    </a:solidFill>
                  </a:rPr>
                  <a:t> </a:t>
                </a:r>
                <a:r>
                  <a:rPr lang="zh-CN" altLang="en-US" sz="1600" dirty="0"/>
                  <a:t>uniformly sampled from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zh-CN" sz="1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1,2</m:t>
                        </m:r>
                      </m:e>
                      <m:sup>
                        <m:r>
                          <a:rPr lang="en-US" altLang="zh-CN" sz="1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  <m:r>
                      <a:rPr lang="en-US" altLang="zh-CN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1600" dirty="0"/>
                  <a:t>, if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16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dirty="0"/>
                  <a:t>is divisible by 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zh-CN" altLang="en-US" sz="1600" dirty="0"/>
                  <a:t> with negligible probability.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48A7B6E-97DF-417E-9626-0B9574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175" y="3209687"/>
                <a:ext cx="4308323" cy="1612364"/>
              </a:xfrm>
              <a:prstGeom prst="rect">
                <a:avLst/>
              </a:prstGeom>
              <a:blipFill>
                <a:blip r:embed="rId6"/>
                <a:stretch>
                  <a:fillRect l="-1132" t="-2273" r="-1697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131DC92-A88B-4BC3-97F5-D6B0F5271B05}"/>
                  </a:ext>
                </a:extLst>
              </p:cNvPr>
              <p:cNvSpPr txBox="1"/>
              <p:nvPr/>
            </p:nvSpPr>
            <p:spPr>
              <a:xfrm>
                <a:off x="7836174" y="4852401"/>
                <a:ext cx="4308323" cy="16344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Corollary 2. 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r>
                  <a:rPr lang="zh-CN" altLang="en-US" sz="1600" dirty="0"/>
                  <a:t>Let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sz="1600" dirty="0"/>
                  <a:t> be a security parameter, and let</a:t>
                </a:r>
                <a14:m>
                  <m:oMath xmlns:m="http://schemas.openxmlformats.org/officeDocument/2006/math">
                    <m:r>
                      <a:rPr lang="en-US" altLang="zh-CN" sz="16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1600" i="1" dirty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zh-CN" altLang="en-US" sz="1600" dirty="0"/>
                  <a:t> be any positive integer. For committed integer </a:t>
                </a:r>
                <a14:m>
                  <m:oMath xmlns:m="http://schemas.openxmlformats.org/officeDocument/2006/math">
                    <m:r>
                      <a:rPr lang="zh-CN" altLang="en-US" sz="16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16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zh-CN" altLang="en-US" sz="1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dirty="0"/>
                  <a:t>and </a:t>
                </a:r>
                <a:r>
                  <a:rPr lang="zh-CN" altLang="en-US" sz="1600" dirty="0">
                    <a:solidFill>
                      <a:srgbClr val="00B0F0"/>
                    </a:solidFill>
                  </a:rPr>
                  <a:t>a</a:t>
                </a:r>
                <a:r>
                  <a:rPr lang="en-US" altLang="zh-CN" sz="1600" dirty="0">
                    <a:solidFill>
                      <a:srgbClr val="00B0F0"/>
                    </a:solidFill>
                  </a:rPr>
                  <a:t>n</a:t>
                </a:r>
                <a:r>
                  <a:rPr lang="zh-CN" altLang="en-US" sz="1600" dirty="0">
                    <a:solidFill>
                      <a:srgbClr val="00B0F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00B0F0"/>
                    </a:solidFill>
                  </a:rPr>
                  <a:t>integer</a:t>
                </a:r>
                <a:r>
                  <a:rPr lang="zh-CN" altLang="en-US" sz="1600" dirty="0">
                    <a:solidFill>
                      <a:srgbClr val="00B0F0"/>
                    </a:solidFill>
                  </a:rPr>
                  <a:t> challenge</a:t>
                </a:r>
                <a14:m>
                  <m:oMath xmlns:m="http://schemas.openxmlformats.org/officeDocument/2006/math">
                    <m:r>
                      <a:rPr lang="en-US" altLang="zh-CN" sz="160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16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zh-CN" altLang="en-US" sz="1600" dirty="0">
                    <a:solidFill>
                      <a:srgbClr val="00B0F0"/>
                    </a:solidFill>
                  </a:rPr>
                  <a:t> </a:t>
                </a:r>
                <a:r>
                  <a:rPr lang="zh-CN" altLang="en-US" sz="1600" dirty="0"/>
                  <a:t>uniformly sampled from 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zh-CN" sz="1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1,2</m:t>
                        </m:r>
                      </m:e>
                      <m:sup>
                        <m:sSup>
                          <m:sSupPr>
                            <m:ctrlPr>
                              <a:rPr lang="en-US" altLang="zh-CN" sz="16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r>
                      <a:rPr lang="en-US" altLang="zh-CN" sz="16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1600" dirty="0"/>
                  <a:t>, if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16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dirty="0"/>
                  <a:t>is divisible by 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zh-CN" altLang="en-US" sz="1600" dirty="0"/>
                  <a:t> with negligible probability.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131DC92-A88B-4BC3-97F5-D6B0F5271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174" y="4852401"/>
                <a:ext cx="4308323" cy="1634486"/>
              </a:xfrm>
              <a:prstGeom prst="rect">
                <a:avLst/>
              </a:prstGeom>
              <a:blipFill>
                <a:blip r:embed="rId7"/>
                <a:stretch>
                  <a:fillRect l="-1132" t="-2239" b="-41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5BA9666-71AC-48D8-AAC0-066F2A6DF8F2}"/>
                  </a:ext>
                </a:extLst>
              </p:cNvPr>
              <p:cNvSpPr txBox="1"/>
              <p:nvPr/>
            </p:nvSpPr>
            <p:spPr>
              <a:xfrm>
                <a:off x="1117786" y="1167869"/>
                <a:ext cx="6162114" cy="4161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</m:t>
                          </m:r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𝐾𝐷𝐸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𝔾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?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ℤ</m:t>
                              </m:r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ℤ</m:t>
                              </m:r>
                            </m:e>
                          </m:d>
                          <m: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altLang="zh-CN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sup>
                              </m:sSup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5BA9666-71AC-48D8-AAC0-066F2A6DF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786" y="1167869"/>
                <a:ext cx="6162114" cy="416140"/>
              </a:xfrm>
              <a:prstGeom prst="rect">
                <a:avLst/>
              </a:prstGeom>
              <a:blipFill>
                <a:blip r:embed="rId8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6433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5831B48-4C9E-4EE2-B218-DBEC2843DF18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41D20444-11DC-4FE2-824E-F7AEAB53BF38}"/>
              </a:ext>
            </a:extLst>
          </p:cNvPr>
          <p:cNvSpPr txBox="1"/>
          <p:nvPr/>
        </p:nvSpPr>
        <p:spPr>
          <a:xfrm>
            <a:off x="281354" y="258466"/>
            <a:ext cx="8679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3.3</a:t>
            </a:r>
            <a:r>
              <a:rPr lang="zh-CN" altLang="en-US" sz="2800" dirty="0"/>
              <a:t> </a:t>
            </a:r>
            <a:r>
              <a:rPr lang="en-US" altLang="zh-CN" sz="2800" dirty="0"/>
              <a:t>ZK-</a:t>
            </a:r>
            <a:r>
              <a:rPr lang="en-US" altLang="zh-CN" sz="2800" dirty="0" err="1"/>
              <a:t>PoMoDE</a:t>
            </a:r>
            <a:r>
              <a:rPr lang="zh-CN" altLang="en-US" sz="2800" dirty="0"/>
              <a:t>证明</a:t>
            </a:r>
            <a:endParaRPr lang="en-US" altLang="zh-CN" sz="2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9E7A5FE-E4A3-4C33-89B7-A891C5B3D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351" y="1630702"/>
            <a:ext cx="9531926" cy="39595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8DB0ACA-1AF8-48D2-9702-34F94EDCA778}"/>
                  </a:ext>
                </a:extLst>
              </p:cNvPr>
              <p:cNvSpPr txBox="1"/>
              <p:nvPr/>
            </p:nvSpPr>
            <p:spPr>
              <a:xfrm>
                <a:off x="6280743" y="3167776"/>
                <a:ext cx="4487906" cy="361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600" dirty="0">
                    <a:solidFill>
                      <a:srgbClr val="00B0F0"/>
                    </a:solidFill>
                  </a:rPr>
                  <a:t>证：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1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16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sz="1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𝑚𝑛</m:t>
                        </m:r>
                      </m:sup>
                    </m:sSup>
                    <m:r>
                      <a:rPr lang="en-US" altLang="zh-CN" sz="16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sSup>
                          <m:sSupPr>
                            <m:ctrlPr>
                              <a:rPr lang="en-US" altLang="zh-CN" sz="1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6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16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𝑚𝑛</m:t>
                            </m:r>
                            <m:r>
                              <a:rPr lang="en-US" altLang="zh-CN" sz="16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1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p>
                        </m:sSup>
                      </m:sup>
                    </m:sSup>
                  </m:oMath>
                </a14:m>
                <a:endParaRPr lang="zh-CN" altLang="en-US" sz="1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8DB0ACA-1AF8-48D2-9702-34F94EDCA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743" y="3167776"/>
                <a:ext cx="4487906" cy="361061"/>
              </a:xfrm>
              <a:prstGeom prst="rect">
                <a:avLst/>
              </a:prstGeom>
              <a:blipFill>
                <a:blip r:embed="rId4"/>
                <a:stretch>
                  <a:fillRect l="-678" b="-203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E4692B6-4A94-4CA3-8CD2-9D0218F51BE4}"/>
                  </a:ext>
                </a:extLst>
              </p:cNvPr>
              <p:cNvSpPr txBox="1"/>
              <p:nvPr/>
            </p:nvSpPr>
            <p:spPr>
              <a:xfrm>
                <a:off x="6363194" y="3481020"/>
                <a:ext cx="4487906" cy="361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600" dirty="0">
                    <a:solidFill>
                      <a:srgbClr val="00B0F0"/>
                    </a:solidFill>
                  </a:rPr>
                  <a:t>证：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sSup>
                          <m:sSupPr>
                            <m:ctrlPr>
                              <a:rPr lang="en-US" altLang="zh-CN" sz="1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1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𝑚𝑛</m:t>
                            </m:r>
                            <m:r>
                              <a:rPr lang="en-US" altLang="zh-CN" sz="1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1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p>
                        </m:sSup>
                      </m:sup>
                    </m:sSup>
                    <m:r>
                      <a:rPr lang="en-US" altLang="zh-CN" sz="16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1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𝑚𝑛</m:t>
                        </m:r>
                        <m:r>
                          <a:rPr lang="en-US" altLang="zh-CN" sz="1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en-US" altLang="zh-CN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16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sz="16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16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16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zh-CN" sz="1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zh-CN" altLang="en-US" sz="1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E4692B6-4A94-4CA3-8CD2-9D0218F51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194" y="3481020"/>
                <a:ext cx="4487906" cy="361061"/>
              </a:xfrm>
              <a:prstGeom prst="rect">
                <a:avLst/>
              </a:prstGeom>
              <a:blipFill>
                <a:blip r:embed="rId5"/>
                <a:stretch>
                  <a:fillRect l="-815" b="-203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3F1506A-7B55-477C-AA7B-37A30D2CB42E}"/>
                  </a:ext>
                </a:extLst>
              </p:cNvPr>
              <p:cNvSpPr txBox="1"/>
              <p:nvPr/>
            </p:nvSpPr>
            <p:spPr>
              <a:xfrm>
                <a:off x="3127648" y="1210983"/>
                <a:ext cx="647109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</m:t>
                          </m:r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</m:t>
                          </m:r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𝐷𝐸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𝔾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?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ℤ</m:t>
                              </m:r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ℤ</m:t>
                              </m:r>
                            </m:e>
                          </m:d>
                          <m: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p>
                          <m: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3F1506A-7B55-477C-AA7B-37A30D2CB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648" y="1210983"/>
                <a:ext cx="6471092" cy="369332"/>
              </a:xfrm>
              <a:prstGeom prst="rect">
                <a:avLst/>
              </a:prstGeom>
              <a:blipFill>
                <a:blip r:embed="rId6"/>
                <a:stretch>
                  <a:fillRect t="-6667" r="-1883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9393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研究内容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引言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预备知识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模幂证明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/>
              <a:t>可验证时间锁谜题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性能分析</a:t>
            </a:r>
          </a:p>
        </p:txBody>
      </p:sp>
    </p:spTree>
    <p:extLst>
      <p:ext uri="{BB962C8B-B14F-4D97-AF65-F5344CB8AC3E}">
        <p14:creationId xmlns:p14="http://schemas.microsoft.com/office/powerpoint/2010/main" val="382803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5831B48-4C9E-4EE2-B218-DBEC2843DF18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41D20444-11DC-4FE2-824E-F7AEAB53BF38}"/>
              </a:ext>
            </a:extLst>
          </p:cNvPr>
          <p:cNvSpPr txBox="1"/>
          <p:nvPr/>
        </p:nvSpPr>
        <p:spPr>
          <a:xfrm>
            <a:off x="281354" y="258466"/>
            <a:ext cx="8679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4.1</a:t>
            </a:r>
            <a:r>
              <a:rPr lang="zh-CN" altLang="en-US" sz="2800" dirty="0"/>
              <a:t> </a:t>
            </a:r>
            <a:r>
              <a:rPr lang="en-US" altLang="zh-CN" sz="2800" dirty="0"/>
              <a:t>TLP</a:t>
            </a:r>
            <a:r>
              <a:rPr lang="zh-CN" altLang="en-US" sz="2800" dirty="0"/>
              <a:t>定义</a:t>
            </a:r>
            <a:endParaRPr lang="en-US" altLang="zh-CN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F65F95-DC60-4C7C-A055-C18536E72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41" y="966042"/>
            <a:ext cx="8201890" cy="563349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AAD529F-AC6D-47C5-855A-AA2CEB757D0C}"/>
              </a:ext>
            </a:extLst>
          </p:cNvPr>
          <p:cNvSpPr txBox="1"/>
          <p:nvPr/>
        </p:nvSpPr>
        <p:spPr>
          <a:xfrm>
            <a:off x="9733313" y="2971340"/>
            <a:ext cx="22963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correctness</a:t>
            </a:r>
          </a:p>
          <a:p>
            <a:r>
              <a:rPr lang="en-US" altLang="zh-CN" dirty="0"/>
              <a:t>time-lock security</a:t>
            </a:r>
          </a:p>
          <a:p>
            <a:r>
              <a:rPr lang="en-US" altLang="zh-CN" dirty="0"/>
              <a:t>Soundness </a:t>
            </a:r>
          </a:p>
          <a:p>
            <a:r>
              <a:rPr lang="en-US" altLang="zh-CN" dirty="0"/>
              <a:t>zero-knowledge</a:t>
            </a:r>
            <a:endParaRPr lang="zh-CN" altLang="en-US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D65BD4-86ED-4B21-9BF1-8169117D60D6}"/>
              </a:ext>
            </a:extLst>
          </p:cNvPr>
          <p:cNvCxnSpPr/>
          <p:nvPr/>
        </p:nvCxnSpPr>
        <p:spPr>
          <a:xfrm>
            <a:off x="1258784" y="5142016"/>
            <a:ext cx="424542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1892D40-4BED-48AA-8F0B-2B70479CEF0F}"/>
              </a:ext>
            </a:extLst>
          </p:cNvPr>
          <p:cNvCxnSpPr>
            <a:cxnSpLocks/>
          </p:cNvCxnSpPr>
          <p:nvPr/>
        </p:nvCxnSpPr>
        <p:spPr>
          <a:xfrm>
            <a:off x="1258784" y="5377541"/>
            <a:ext cx="7534894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7EF191F4-292D-4E93-906B-75A0A009A712}"/>
              </a:ext>
            </a:extLst>
          </p:cNvPr>
          <p:cNvCxnSpPr>
            <a:cxnSpLocks/>
          </p:cNvCxnSpPr>
          <p:nvPr/>
        </p:nvCxnSpPr>
        <p:spPr>
          <a:xfrm>
            <a:off x="1258784" y="5613068"/>
            <a:ext cx="50292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B15245B-E658-4B87-9158-DEFFA6F59C7D}"/>
              </a:ext>
            </a:extLst>
          </p:cNvPr>
          <p:cNvCxnSpPr>
            <a:cxnSpLocks/>
          </p:cNvCxnSpPr>
          <p:nvPr/>
        </p:nvCxnSpPr>
        <p:spPr>
          <a:xfrm>
            <a:off x="8674925" y="5142016"/>
            <a:ext cx="467096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888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5831B48-4C9E-4EE2-B218-DBEC2843DF18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41D20444-11DC-4FE2-824E-F7AEAB53BF38}"/>
              </a:ext>
            </a:extLst>
          </p:cNvPr>
          <p:cNvSpPr txBox="1"/>
          <p:nvPr/>
        </p:nvSpPr>
        <p:spPr>
          <a:xfrm>
            <a:off x="281354" y="258466"/>
            <a:ext cx="8679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4.2</a:t>
            </a:r>
            <a:r>
              <a:rPr lang="zh-CN" altLang="en-US" sz="2800" dirty="0"/>
              <a:t> 计算卸载</a:t>
            </a:r>
            <a:r>
              <a:rPr lang="en-US" altLang="zh-CN" sz="2800" dirty="0"/>
              <a:t>--</a:t>
            </a:r>
            <a:r>
              <a:rPr lang="en-US" altLang="zh-CN" sz="2800" dirty="0" err="1"/>
              <a:t>OffloadProd</a:t>
            </a:r>
            <a:endParaRPr lang="en-US" altLang="zh-CN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7C61EF-0000-4A19-BB9F-F32539764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796" y="1453008"/>
            <a:ext cx="9045038" cy="428449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5251B1-9790-834D-A623-187833C5C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890" y="5778867"/>
            <a:ext cx="9801767" cy="8206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8756212-5A69-491D-B445-0F48238B8B5D}"/>
                  </a:ext>
                </a:extLst>
              </p:cNvPr>
              <p:cNvSpPr txBox="1"/>
              <p:nvPr/>
            </p:nvSpPr>
            <p:spPr>
              <a:xfrm>
                <a:off x="3189291" y="1047115"/>
                <a:ext cx="6104964" cy="5043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𝑂𝑓𝑓𝑙𝑜𝑎𝑑𝑃𝑟𝑜𝑑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zh-CN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𝔾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?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altLang="zh-CN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r>
                          <a:rPr lang="en-US" altLang="zh-C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altLang="zh-C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∏"/>
                            <m:supHide m:val="on"/>
                            <m:ctrlPr>
                              <a:rPr lang="en-US" altLang="zh-CN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∀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acc>
                              <m:accPr>
                                <m:chr m:val="⃑"/>
                                <m:ctrlPr>
                                  <a:rPr lang="en-US" altLang="zh-CN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r>
                  <a:rPr lang="zh-CN" altLang="en-US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zh-CN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8756212-5A69-491D-B445-0F48238B8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9291" y="1047115"/>
                <a:ext cx="6104964" cy="504369"/>
              </a:xfrm>
              <a:prstGeom prst="rect">
                <a:avLst/>
              </a:prstGeom>
              <a:blipFill>
                <a:blip r:embed="rId6"/>
                <a:stretch>
                  <a:fillRect t="-73494" b="-1228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2501A10-A7EC-43E3-93F1-0E37793D091F}"/>
                  </a:ext>
                </a:extLst>
              </p:cNvPr>
              <p:cNvSpPr txBox="1"/>
              <p:nvPr/>
            </p:nvSpPr>
            <p:spPr>
              <a:xfrm>
                <a:off x="7213103" y="2930867"/>
                <a:ext cx="4162303" cy="14272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600" b="0" dirty="0"/>
                  <a:t>1.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600" dirty="0"/>
                  <a:t>证</a:t>
                </a:r>
                <a:r>
                  <a:rPr lang="en-US" altLang="zh-CN" sz="1600" dirty="0"/>
                  <a:t>(</a:t>
                </a:r>
                <a:r>
                  <a:rPr lang="en-US" altLang="zh-CN" sz="1600" dirty="0" err="1">
                    <a:latin typeface="Cambria Math" panose="02040503050406030204" pitchFamily="18" charset="0"/>
                  </a:rPr>
                  <a:t>PoKE</a:t>
                </a:r>
                <a:r>
                  <a:rPr lang="en-US" altLang="zh-CN" sz="1600" dirty="0">
                    <a:latin typeface="Cambria Math" panose="02040503050406030204" pitchFamily="18" charset="0"/>
                  </a:rPr>
                  <a:t>*</a:t>
                </a:r>
                <a:r>
                  <a:rPr lang="en-US" altLang="zh-CN" sz="1600" dirty="0"/>
                  <a:t>)</a:t>
                </a:r>
                <a:r>
                  <a:rPr lang="zh-CN" altLang="en-US" sz="1600" dirty="0"/>
                  <a:t>：</a:t>
                </a:r>
                <a:endParaRPr lang="en-US" altLang="zh-CN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sz="1600" dirty="0"/>
              </a:p>
              <a:p>
                <a:r>
                  <a:rPr lang="en-US" altLang="zh-CN" sz="1600" dirty="0"/>
                  <a:t>2.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zh-CN" altLang="en-US" sz="1600" dirty="0">
                        <a:latin typeface="Cambria Math" panose="02040503050406030204" pitchFamily="18" charset="0"/>
                      </a:rPr>
                      <m:t>证</m:t>
                    </m:r>
                    <m:r>
                      <m:rPr>
                        <m:nor/>
                      </m:rPr>
                      <a:rPr lang="en-US" altLang="zh-CN" sz="1600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sz="1600" dirty="0">
                        <a:latin typeface="Cambria Math" panose="02040503050406030204" pitchFamily="18" charset="0"/>
                      </a:rPr>
                      <m:t>CP</m:t>
                    </m:r>
                    <m:r>
                      <m:rPr>
                        <m:nor/>
                      </m:rPr>
                      <a:rPr lang="en-US" altLang="zh-CN" sz="1600" dirty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altLang="zh-CN" sz="1600" dirty="0">
                        <a:latin typeface="Cambria Math" panose="02040503050406030204" pitchFamily="18" charset="0"/>
                      </a:rPr>
                      <m:t>SNARK</m:t>
                    </m:r>
                    <m:r>
                      <m:rPr>
                        <m:nor/>
                      </m:rPr>
                      <a:rPr lang="en-US" altLang="zh-CN" sz="1600" dirty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zh-CN" altLang="en-US" sz="1600" i="1" dirty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endParaRPr lang="en-US" altLang="zh-CN" sz="1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:</m:t>
                      </m:r>
                      <m:nary>
                        <m:naryPr>
                          <m:chr m:val="∏"/>
                          <m:subHide m:val="on"/>
                          <m:supHide m:val="on"/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sz="1600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2501A10-A7EC-43E3-93F1-0E37793D0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3103" y="2930867"/>
                <a:ext cx="4162303" cy="1427250"/>
              </a:xfrm>
              <a:prstGeom prst="rect">
                <a:avLst/>
              </a:prstGeom>
              <a:blipFill>
                <a:blip r:embed="rId7"/>
                <a:stretch>
                  <a:fillRect l="-732" t="-21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2736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5831B48-4C9E-4EE2-B218-DBEC2843DF18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41D20444-11DC-4FE2-824E-F7AEAB53BF38}"/>
              </a:ext>
            </a:extLst>
          </p:cNvPr>
          <p:cNvSpPr txBox="1"/>
          <p:nvPr/>
        </p:nvSpPr>
        <p:spPr>
          <a:xfrm>
            <a:off x="281354" y="258466"/>
            <a:ext cx="8679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4.2</a:t>
            </a:r>
            <a:r>
              <a:rPr lang="zh-CN" altLang="en-US" sz="2800" dirty="0"/>
              <a:t> 计算卸载</a:t>
            </a:r>
            <a:r>
              <a:rPr lang="en-US" altLang="zh-CN" sz="2800" dirty="0"/>
              <a:t>--</a:t>
            </a:r>
            <a:r>
              <a:rPr lang="en-US" altLang="zh-CN" sz="2800" dirty="0" err="1"/>
              <a:t>OffloadExp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60C8A60-6591-4797-8AA1-01B1E59ECFCF}"/>
                  </a:ext>
                </a:extLst>
              </p:cNvPr>
              <p:cNvSpPr txBox="1"/>
              <p:nvPr/>
            </p:nvSpPr>
            <p:spPr>
              <a:xfrm>
                <a:off x="1312787" y="1058489"/>
                <a:ext cx="6104964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𝑂𝑓𝑓𝑙𝑜𝑎𝑑𝐸𝑥𝑝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ℤ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60C8A60-6591-4797-8AA1-01B1E59EC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787" y="1058489"/>
                <a:ext cx="6104964" cy="391582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3E635E6-7CC3-4620-B19E-147D6FA5533A}"/>
                  </a:ext>
                </a:extLst>
              </p:cNvPr>
              <p:cNvSpPr txBox="1"/>
              <p:nvPr/>
            </p:nvSpPr>
            <p:spPr>
              <a:xfrm>
                <a:off x="7841439" y="1688730"/>
                <a:ext cx="4162303" cy="7759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+2⋅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+4⋅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+⋯+</m:t>
                      </m:r>
                      <m:sSup>
                        <m:s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altLang="zh-CN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⋯</m:t>
                      </m:r>
                      <m:sSup>
                        <m:s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altLang="zh-CN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</m:d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3E635E6-7CC3-4620-B19E-147D6FA55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439" y="1688730"/>
                <a:ext cx="4162303" cy="7759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C0C0F0B-1E72-4DB0-85AA-32A012CED115}"/>
                  </a:ext>
                </a:extLst>
              </p:cNvPr>
              <p:cNvSpPr txBox="1"/>
              <p:nvPr/>
            </p:nvSpPr>
            <p:spPr>
              <a:xfrm>
                <a:off x="7841439" y="3004300"/>
                <a:ext cx="4162303" cy="19482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600" b="0" dirty="0"/>
                  <a:t>1.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600" dirty="0"/>
                  <a:t>证</a:t>
                </a:r>
                <a:r>
                  <a:rPr lang="en-US" altLang="zh-CN" sz="1600" dirty="0"/>
                  <a:t>(</a:t>
                </a:r>
                <a:r>
                  <a:rPr lang="en-US" altLang="zh-CN" sz="1600" dirty="0" err="1">
                    <a:latin typeface="Cambria Math" panose="02040503050406030204" pitchFamily="18" charset="0"/>
                  </a:rPr>
                  <a:t>PoKE</a:t>
                </a:r>
                <a:r>
                  <a:rPr lang="en-US" altLang="zh-CN" sz="1600" dirty="0">
                    <a:latin typeface="Cambria Math" panose="02040503050406030204" pitchFamily="18" charset="0"/>
                  </a:rPr>
                  <a:t>*</a:t>
                </a:r>
                <a:r>
                  <a:rPr lang="en-US" altLang="zh-CN" sz="1600" dirty="0"/>
                  <a:t>)</a:t>
                </a:r>
                <a:r>
                  <a:rPr lang="zh-CN" altLang="en-US" sz="1600" dirty="0"/>
                  <a:t>：</a:t>
                </a:r>
                <a:endParaRPr lang="en-US" altLang="zh-CN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 b="0" i="1" smtClean="0">
                              <a:latin typeface="Cambria Math" panose="02040503050406030204" pitchFamily="18" charset="0"/>
                            </a:rPr>
                            <m:t>𝜛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zh-CN" altLang="en-US" sz="1600" b="0" i="1" smtClean="0">
                          <a:latin typeface="Cambria Math" panose="02040503050406030204" pitchFamily="18" charset="0"/>
                        </a:rPr>
                        <m:t>𝜛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zh-CN" altLang="en-US" sz="1600" b="0" i="1" smtClean="0">
                              <a:latin typeface="Cambria Math" panose="02040503050406030204" pitchFamily="18" charset="0"/>
                            </a:rPr>
                            <m:t>𝜛</m:t>
                          </m:r>
                        </m:sup>
                      </m:sSup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sz="1600" dirty="0"/>
              </a:p>
              <a:p>
                <a:r>
                  <a:rPr lang="en-US" altLang="zh-CN" sz="1600" dirty="0"/>
                  <a:t>2.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zh-CN" altLang="en-US" sz="1600" dirty="0">
                        <a:latin typeface="Cambria Math" panose="02040503050406030204" pitchFamily="18" charset="0"/>
                      </a:rPr>
                      <m:t>证</m:t>
                    </m:r>
                    <m:r>
                      <m:rPr>
                        <m:nor/>
                      </m:rPr>
                      <a:rPr lang="en-US" altLang="zh-CN" sz="1600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sz="1600" dirty="0">
                        <a:latin typeface="Cambria Math" panose="02040503050406030204" pitchFamily="18" charset="0"/>
                      </a:rPr>
                      <m:t>CP</m:t>
                    </m:r>
                    <m:r>
                      <m:rPr>
                        <m:nor/>
                      </m:rPr>
                      <a:rPr lang="en-US" altLang="zh-CN" sz="1600" dirty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altLang="zh-CN" sz="1600" dirty="0">
                        <a:latin typeface="Cambria Math" panose="02040503050406030204" pitchFamily="18" charset="0"/>
                      </a:rPr>
                      <m:t>SNARK</m:t>
                    </m:r>
                    <m:r>
                      <m:rPr>
                        <m:nor/>
                      </m:rPr>
                      <a:rPr lang="en-US" altLang="zh-CN" sz="1600" dirty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zh-CN" altLang="en-US" sz="1600" i="1" dirty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endParaRPr lang="en-US" altLang="zh-CN" sz="1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: </m:t>
                      </m:r>
                      <m:sSup>
                        <m:sSup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∏"/>
                              <m:subHide m:val="on"/>
                              <m:supHide m:val="on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  <m:sup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sz="1600" dirty="0"/>
              </a:p>
              <a:p>
                <a:r>
                  <a:rPr lang="en-US" altLang="zh-CN" sz="1600" dirty="0"/>
                  <a:t>3.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m:rPr>
                        <m:nor/>
                      </m:rPr>
                      <a:rPr lang="zh-CN" altLang="en-US" sz="1600" dirty="0"/>
                      <m:t>证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𝐾𝐸𝑀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𝑑𝑁</m:t>
                    </m:r>
                    <m:r>
                      <m:rPr>
                        <m:nor/>
                      </m:rPr>
                      <a:rPr lang="en-US" altLang="zh-CN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zh-CN" altLang="en-US" sz="1600" dirty="0"/>
                      <m:t>：</m:t>
                    </m:r>
                  </m:oMath>
                </a14:m>
                <a:endParaRPr lang="en-US" altLang="zh-CN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𝜛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𝜛</m:t>
                          </m:r>
                        </m:sup>
                      </m:sSup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𝜛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C0C0F0B-1E72-4DB0-85AA-32A012CED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439" y="3004300"/>
                <a:ext cx="4162303" cy="1948290"/>
              </a:xfrm>
              <a:prstGeom prst="rect">
                <a:avLst/>
              </a:prstGeom>
              <a:blipFill>
                <a:blip r:embed="rId5"/>
                <a:stretch>
                  <a:fillRect l="-732" t="-1567" b="-12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297B9A3F-0D67-4658-895A-A627DCDD4D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053" y="1479573"/>
            <a:ext cx="7028328" cy="49977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59FF6F0-221E-4433-89DC-944B6DF53F85}"/>
                  </a:ext>
                </a:extLst>
              </p:cNvPr>
              <p:cNvSpPr txBox="1"/>
              <p:nvPr/>
            </p:nvSpPr>
            <p:spPr>
              <a:xfrm>
                <a:off x="2279276" y="2643239"/>
                <a:ext cx="4968689" cy="361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16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CN" sz="1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altLang="zh-CN" sz="1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59FF6F0-221E-4433-89DC-944B6DF53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276" y="2643239"/>
                <a:ext cx="4968689" cy="361061"/>
              </a:xfrm>
              <a:prstGeom prst="rect">
                <a:avLst/>
              </a:prstGeom>
              <a:blipFill>
                <a:blip r:embed="rId7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887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5831B48-4C9E-4EE2-B218-DBEC2843DF18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41D20444-11DC-4FE2-824E-F7AEAB53BF38}"/>
              </a:ext>
            </a:extLst>
          </p:cNvPr>
          <p:cNvSpPr txBox="1"/>
          <p:nvPr/>
        </p:nvSpPr>
        <p:spPr>
          <a:xfrm>
            <a:off x="281354" y="258466"/>
            <a:ext cx="8679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4.2</a:t>
            </a:r>
            <a:r>
              <a:rPr lang="zh-CN" altLang="en-US" sz="2800" dirty="0"/>
              <a:t> 计算卸载</a:t>
            </a:r>
            <a:r>
              <a:rPr lang="en-US" altLang="zh-CN" sz="2800" dirty="0"/>
              <a:t>--</a:t>
            </a:r>
            <a:r>
              <a:rPr lang="en-US" altLang="zh-CN" sz="2800" dirty="0" err="1"/>
              <a:t>OffloadExpCom</a:t>
            </a:r>
            <a:endParaRPr lang="en-US" altLang="zh-CN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EA105D-9497-48A3-8788-B16A8750F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74" y="1413977"/>
            <a:ext cx="7121234" cy="53548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6233436-4A2A-4A84-A078-D83B0403E9EE}"/>
                  </a:ext>
                </a:extLst>
              </p:cNvPr>
              <p:cNvSpPr txBox="1"/>
              <p:nvPr/>
            </p:nvSpPr>
            <p:spPr>
              <a:xfrm>
                <a:off x="1382806" y="952592"/>
                <a:ext cx="6104964" cy="4231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𝑂𝑓𝑓𝑙𝑜𝑎𝑑𝐸𝑥𝑝𝐶</m:t>
                          </m:r>
                          <m: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𝑜𝑚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ℤ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</m:t>
                              </m:r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6233436-4A2A-4A84-A078-D83B0403E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806" y="952592"/>
                <a:ext cx="6104964" cy="423193"/>
              </a:xfrm>
              <a:prstGeom prst="rect">
                <a:avLst/>
              </a:prstGeom>
              <a:blipFill>
                <a:blip r:embed="rId4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B0BECFC-68FA-45A2-8ABC-8A50DD64D699}"/>
                  </a:ext>
                </a:extLst>
              </p:cNvPr>
              <p:cNvSpPr txBox="1"/>
              <p:nvPr/>
            </p:nvSpPr>
            <p:spPr>
              <a:xfrm>
                <a:off x="7841439" y="3004300"/>
                <a:ext cx="4162303" cy="25015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600" b="0" dirty="0"/>
                  <a:t>1.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600" dirty="0"/>
                  <a:t>证</a:t>
                </a:r>
                <a:r>
                  <a:rPr lang="en-US" altLang="zh-CN" sz="1600" dirty="0"/>
                  <a:t>(</a:t>
                </a:r>
                <a:r>
                  <a:rPr lang="en-US" altLang="zh-CN" sz="1600" dirty="0" err="1">
                    <a:latin typeface="Cambria Math" panose="02040503050406030204" pitchFamily="18" charset="0"/>
                  </a:rPr>
                  <a:t>PoKE</a:t>
                </a:r>
                <a:r>
                  <a:rPr lang="en-US" altLang="zh-CN" sz="1600" dirty="0">
                    <a:latin typeface="Cambria Math" panose="02040503050406030204" pitchFamily="18" charset="0"/>
                  </a:rPr>
                  <a:t>*</a:t>
                </a:r>
                <a:r>
                  <a:rPr lang="en-US" altLang="zh-CN" sz="1600" dirty="0"/>
                  <a:t>)</a:t>
                </a:r>
                <a:r>
                  <a:rPr lang="zh-CN" altLang="en-US" sz="1600" dirty="0"/>
                  <a:t>：</a:t>
                </a:r>
                <a:endParaRPr lang="en-US" altLang="zh-CN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 b="0" i="1" smtClean="0">
                              <a:latin typeface="Cambria Math" panose="02040503050406030204" pitchFamily="18" charset="0"/>
                            </a:rPr>
                            <m:t>𝜛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zh-CN" altLang="en-US" sz="1600" b="0" i="1" smtClean="0">
                          <a:latin typeface="Cambria Math" panose="02040503050406030204" pitchFamily="18" charset="0"/>
                        </a:rPr>
                        <m:t>𝜛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zh-CN" altLang="en-US" sz="1600" b="0" i="1" smtClean="0">
                              <a:latin typeface="Cambria Math" panose="02040503050406030204" pitchFamily="18" charset="0"/>
                            </a:rPr>
                            <m:t>𝜛</m:t>
                          </m:r>
                        </m:sup>
                      </m:sSup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sz="1600" dirty="0"/>
              </a:p>
              <a:p>
                <a:r>
                  <a:rPr lang="en-US" altLang="zh-CN" sz="1600" dirty="0"/>
                  <a:t>2.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zh-CN" altLang="en-US" sz="1600" dirty="0">
                        <a:latin typeface="Cambria Math" panose="02040503050406030204" pitchFamily="18" charset="0"/>
                      </a:rPr>
                      <m:t>证</m:t>
                    </m:r>
                    <m:r>
                      <m:rPr>
                        <m:nor/>
                      </m:rPr>
                      <a:rPr lang="en-US" altLang="zh-CN" sz="1600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sz="1600" dirty="0">
                        <a:latin typeface="Cambria Math" panose="02040503050406030204" pitchFamily="18" charset="0"/>
                      </a:rPr>
                      <m:t>CP</m:t>
                    </m:r>
                    <m:r>
                      <m:rPr>
                        <m:nor/>
                      </m:rPr>
                      <a:rPr lang="en-US" altLang="zh-CN" sz="1600" dirty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altLang="zh-CN" sz="1600" dirty="0">
                        <a:latin typeface="Cambria Math" panose="02040503050406030204" pitchFamily="18" charset="0"/>
                      </a:rPr>
                      <m:t>SNARK</m:t>
                    </m:r>
                    <m:r>
                      <m:rPr>
                        <m:nor/>
                      </m:rPr>
                      <a:rPr lang="en-US" altLang="zh-CN" sz="1600" dirty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zh-CN" altLang="en-US" sz="1600" dirty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endParaRPr lang="en-US" altLang="zh-CN" sz="16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: </m:t>
                      </m:r>
                      <m:sSup>
                        <m:sSup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∏"/>
                              <m:subHide m:val="on"/>
                              <m:supHide m:val="on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  <m:sup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sz="1600" dirty="0"/>
              </a:p>
              <a:p>
                <a:r>
                  <a:rPr lang="en-US" altLang="zh-CN" sz="1600" dirty="0"/>
                  <a:t>3.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m:rPr>
                        <m:nor/>
                      </m:rPr>
                      <a:rPr lang="zh-CN" altLang="en-US" sz="1600" dirty="0"/>
                      <m:t>证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𝐾𝐸</m:t>
                    </m:r>
                    <m:r>
                      <m:rPr>
                        <m:nor/>
                      </m:rPr>
                      <a:rPr lang="en-US" altLang="zh-CN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2)</m:t>
                    </m:r>
                    <m:r>
                      <m:rPr>
                        <m:nor/>
                      </m:rPr>
                      <a:rPr lang="zh-CN" altLang="en-US" sz="1600" dirty="0"/>
                      <m:t>：</m:t>
                    </m:r>
                  </m:oMath>
                </a14:m>
                <a:endParaRPr lang="en-US" altLang="zh-CN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𝑘𝑁</m:t>
                          </m:r>
                        </m:sup>
                      </m:sSup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sz="1600" dirty="0"/>
              </a:p>
              <a:p>
                <a:r>
                  <a:rPr lang="en-US" altLang="zh-CN" sz="1600" dirty="0"/>
                  <a:t>4.</a:t>
                </a:r>
                <a:r>
                  <a:rPr lang="zh-CN" altLang="en-US" sz="1600" dirty="0"/>
                  <a:t>检查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1600" dirty="0"/>
                  <a:t>：</a:t>
                </a:r>
                <a:endParaRPr lang="en-US" altLang="zh-CN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𝑘𝑁</m:t>
                          </m:r>
                        </m:sup>
                      </m:sSup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==</m:t>
                      </m:r>
                      <m:sSup>
                        <m:sSup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B0BECFC-68FA-45A2-8ABC-8A50DD64D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439" y="3004300"/>
                <a:ext cx="4162303" cy="2501519"/>
              </a:xfrm>
              <a:prstGeom prst="rect">
                <a:avLst/>
              </a:prstGeom>
              <a:blipFill>
                <a:blip r:embed="rId5"/>
                <a:stretch>
                  <a:fillRect l="-732" t="-12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52542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5831B48-4C9E-4EE2-B218-DBEC2843DF18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41D20444-11DC-4FE2-824E-F7AEAB53BF38}"/>
              </a:ext>
            </a:extLst>
          </p:cNvPr>
          <p:cNvSpPr txBox="1"/>
          <p:nvPr/>
        </p:nvSpPr>
        <p:spPr>
          <a:xfrm>
            <a:off x="281354" y="258466"/>
            <a:ext cx="8679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4.3</a:t>
            </a:r>
            <a:r>
              <a:rPr lang="zh-CN" altLang="en-US" sz="2800" dirty="0"/>
              <a:t> 任意</a:t>
            </a:r>
            <a:r>
              <a:rPr lang="en-US" altLang="zh-CN" sz="2800" dirty="0"/>
              <a:t>NP</a:t>
            </a:r>
            <a:r>
              <a:rPr lang="zh-CN" altLang="en-US" sz="2800" dirty="0"/>
              <a:t>关系</a:t>
            </a:r>
            <a:r>
              <a:rPr lang="en-US" altLang="zh-CN" sz="2800" dirty="0"/>
              <a:t>R</a:t>
            </a:r>
            <a:r>
              <a:rPr lang="zh-CN" altLang="en-US" sz="2800" dirty="0"/>
              <a:t>的</a:t>
            </a:r>
            <a:r>
              <a:rPr lang="en-US" altLang="zh-CN" sz="2800" dirty="0"/>
              <a:t>VTLP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DBCB52F-9B16-C54B-B069-04B47FA7C7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426"/>
          <a:stretch/>
        </p:blipFill>
        <p:spPr>
          <a:xfrm>
            <a:off x="653226" y="6324176"/>
            <a:ext cx="5585997" cy="20216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54499E4-B404-4BFD-AAA2-DC137B733CF0}"/>
                  </a:ext>
                </a:extLst>
              </p:cNvPr>
              <p:cNvSpPr txBox="1"/>
              <p:nvPr/>
            </p:nvSpPr>
            <p:spPr>
              <a:xfrm>
                <a:off x="7088403" y="2624706"/>
                <a:ext cx="4162303" cy="21389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600" b="0" dirty="0">
                    <a:solidFill>
                      <a:schemeClr val="tx1"/>
                    </a:solidFill>
                  </a:rPr>
                  <a:t>1.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𝑠𝑒𝑡𝑢𝑝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</a:rPr>
                  <a:t>证</a:t>
                </a:r>
                <a:r>
                  <a:rPr lang="en-US" altLang="zh-CN" sz="16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zh-CN" sz="1600" dirty="0" err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OffloadExp</a:t>
                </a:r>
                <a:r>
                  <a:rPr lang="en-US" altLang="zh-CN" sz="1600" dirty="0">
                    <a:solidFill>
                      <a:schemeClr val="tx1"/>
                    </a:solidFill>
                  </a:rPr>
                  <a:t>)</a:t>
                </a:r>
                <a:r>
                  <a:rPr lang="zh-CN" altLang="en-US" sz="1600" dirty="0">
                    <a:solidFill>
                      <a:schemeClr val="tx1"/>
                    </a:solidFill>
                  </a:rPr>
                  <a:t>：</a:t>
                </a:r>
                <a:endParaRPr lang="en-US" altLang="zh-CN" sz="16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zh-CN" alt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zh-CN" alt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p>
                      </m:sSup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sz="1600" dirty="0">
                  <a:solidFill>
                    <a:schemeClr val="tx1"/>
                  </a:solidFill>
                </a:endParaRPr>
              </a:p>
              <a:p>
                <a:r>
                  <a:rPr lang="en-US" altLang="zh-CN" sz="1600" dirty="0">
                    <a:solidFill>
                      <a:schemeClr val="tx1"/>
                    </a:solidFill>
                  </a:rPr>
                  <a:t>2.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</a:rPr>
                  <a:t>证</a:t>
                </a:r>
                <a:r>
                  <a:rPr lang="en-US" altLang="zh-CN" sz="16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zh-CN" sz="1600" dirty="0" err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PoKE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*</a:t>
                </a:r>
                <a:r>
                  <a:rPr lang="en-US" altLang="zh-CN" sz="1600" dirty="0">
                    <a:solidFill>
                      <a:schemeClr val="tx1"/>
                    </a:solidFill>
                  </a:rPr>
                  <a:t>)</a:t>
                </a:r>
                <a:r>
                  <a:rPr lang="zh-CN" altLang="en-US" sz="1600" dirty="0">
                    <a:solidFill>
                      <a:schemeClr val="tx1"/>
                    </a:solidFill>
                  </a:rPr>
                  <a:t>：</a:t>
                </a:r>
                <a:endParaRPr lang="en-US" altLang="zh-CN" sz="16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sz="1600" dirty="0">
                  <a:solidFill>
                    <a:schemeClr val="tx1"/>
                  </a:solidFill>
                </a:endParaRPr>
              </a:p>
              <a:p>
                <a:r>
                  <a:rPr lang="en-US" altLang="zh-CN" sz="1600" dirty="0">
                    <a:solidFill>
                      <a:schemeClr val="tx1"/>
                    </a:solidFill>
                  </a:rPr>
                  <a:t>3.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zh-CN" altLang="en-US" sz="16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证</m:t>
                    </m:r>
                    <m:r>
                      <m:rPr>
                        <m:nor/>
                      </m:rPr>
                      <a:rPr lang="en-US" altLang="zh-CN" sz="16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sz="16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OffloadExpCom</m:t>
                    </m:r>
                    <m:r>
                      <m:rPr>
                        <m:nor/>
                      </m:rPr>
                      <a:rPr lang="en-US" altLang="zh-CN" sz="16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：</a:t>
                </a:r>
                <a:endParaRPr lang="en-US" altLang="zh-CN" sz="16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zh-CN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p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sz="1600" dirty="0">
                  <a:solidFill>
                    <a:schemeClr val="tx1"/>
                  </a:solidFill>
                </a:endParaRPr>
              </a:p>
              <a:p>
                <a:r>
                  <a:rPr lang="en-US" altLang="zh-CN" sz="1600" dirty="0">
                    <a:solidFill>
                      <a:schemeClr val="tx1"/>
                    </a:solidFill>
                  </a:rPr>
                  <a:t>4.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p>
                          <m:sSup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sub>
                    </m:sSub>
                    <m:r>
                      <m:rPr>
                        <m:nor/>
                      </m:rPr>
                      <a:rPr lang="zh-CN" altLang="en-US" sz="1600" dirty="0">
                        <a:solidFill>
                          <a:schemeClr val="tx1"/>
                        </a:solidFill>
                      </a:rPr>
                      <m:t>证</m:t>
                    </m:r>
                    <m:r>
                      <a:rPr lang="en-US" altLang="zh-CN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CP</m:t>
                    </m:r>
                    <m:r>
                      <a:rPr lang="en-US" altLang="zh-CN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SNARK</m:t>
                    </m:r>
                    <m:r>
                      <m:rPr>
                        <m:nor/>
                      </m:rPr>
                      <a:rPr lang="en-US" altLang="zh-CN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zh-CN" altLang="en-US" sz="1600" dirty="0">
                        <a:solidFill>
                          <a:schemeClr val="tx1"/>
                        </a:solidFill>
                      </a:rPr>
                      <m:t>：</m:t>
                    </m:r>
                  </m:oMath>
                </a14:m>
                <a:endParaRPr lang="en-US" altLang="zh-CN" sz="16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</m:d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54499E4-B404-4BFD-AAA2-DC137B733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8403" y="2624706"/>
                <a:ext cx="4162303" cy="2138919"/>
              </a:xfrm>
              <a:prstGeom prst="rect">
                <a:avLst/>
              </a:prstGeom>
              <a:blipFill>
                <a:blip r:embed="rId4"/>
                <a:stretch>
                  <a:fillRect l="-878" t="-1143" b="-1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2FBE4D43-CFCD-477D-A10B-505015BC8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694" y="1115695"/>
            <a:ext cx="5430920" cy="51846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D9D5ED3-9FF9-413B-8AC7-4C61A99B64A3}"/>
                  </a:ext>
                </a:extLst>
              </p:cNvPr>
              <p:cNvSpPr txBox="1"/>
              <p:nvPr/>
            </p:nvSpPr>
            <p:spPr>
              <a:xfrm>
                <a:off x="6301614" y="1592582"/>
                <a:ext cx="617220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7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7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altLang="zh-CN" sz="17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𝑉𝑇𝐿𝑃</m:t>
                        </m:r>
                      </m:sub>
                    </m:sSub>
                    <m:r>
                      <a:rPr lang="en-US" altLang="zh-CN" sz="17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7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17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7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altLang="zh-CN" sz="17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7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17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7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sz="17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sSup>
                              <m:sSupPr>
                                <m:ctrlPr>
                                  <a:rPr lang="en-US" altLang="zh-CN" sz="17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7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zh-CN" sz="17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17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sSup>
                          <m:sSupPr>
                            <m:ctrlPr>
                              <a:rPr lang="en-US" altLang="zh-CN" sz="17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7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sz="17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17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sz="17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7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17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altLang="zh-CN" sz="17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altLang="zh-CN" sz="17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zh-CN" sz="17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7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altLang="zh-CN" sz="1700" i="1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altLang="zh-CN" sz="1700" dirty="0">
                    <a:solidFill>
                      <a:srgbClr val="00B0F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7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7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altLang="zh-CN" sz="17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sz="17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7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17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7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altLang="zh-CN" sz="17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d>
                          <m:dPr>
                            <m:ctrlPr>
                              <a:rPr lang="en-US" altLang="zh-CN" sz="17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7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17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7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altLang="zh-CN" sz="17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17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endParaRPr lang="zh-CN" altLang="en-US" sz="1700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D9D5ED3-9FF9-413B-8AC7-4C61A99B6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614" y="1592582"/>
                <a:ext cx="6172200" cy="353943"/>
              </a:xfrm>
              <a:prstGeom prst="rect">
                <a:avLst/>
              </a:prstGeom>
              <a:blipFill>
                <a:blip r:embed="rId6"/>
                <a:stretch>
                  <a:fillRect t="-6897" b="-206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1731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5831B48-4C9E-4EE2-B218-DBEC2843DF18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41D20444-11DC-4FE2-824E-F7AEAB53BF38}"/>
              </a:ext>
            </a:extLst>
          </p:cNvPr>
          <p:cNvSpPr txBox="1"/>
          <p:nvPr/>
        </p:nvSpPr>
        <p:spPr>
          <a:xfrm>
            <a:off x="281354" y="258466"/>
            <a:ext cx="8679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4.4</a:t>
            </a:r>
            <a:r>
              <a:rPr lang="zh-CN" altLang="en-US" sz="2800" dirty="0"/>
              <a:t> </a:t>
            </a:r>
            <a:r>
              <a:rPr lang="en-US" altLang="zh-CN" sz="2800" dirty="0"/>
              <a:t>RSA VRF/</a:t>
            </a:r>
            <a:r>
              <a:rPr lang="zh-CN" altLang="en-US" sz="2800" dirty="0"/>
              <a:t>签名的可验证时间锁</a:t>
            </a:r>
            <a:endParaRPr lang="en-US" altLang="zh-CN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2B2BB5-7207-4ACC-8680-B643D0844C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433"/>
          <a:stretch/>
        </p:blipFill>
        <p:spPr>
          <a:xfrm>
            <a:off x="592080" y="6262318"/>
            <a:ext cx="5758948" cy="3649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2362400-3469-4F1C-AA1D-C4C73FBE4E9E}"/>
                  </a:ext>
                </a:extLst>
              </p:cNvPr>
              <p:cNvSpPr txBox="1"/>
              <p:nvPr/>
            </p:nvSpPr>
            <p:spPr>
              <a:xfrm>
                <a:off x="6096000" y="1548146"/>
                <a:ext cx="6104964" cy="3730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𝑟𝑠𝑎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acc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acc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acc>
                                <m:accPr>
                                  <m:chr m:val="̅"/>
                                  <m:ctrlPr>
                                    <a:rPr lang="en-US" altLang="zh-CN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acc>
                            </m:sup>
                          </m:sSup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</m:acc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𝐹𝐷𝐻</m:t>
                          </m:r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2362400-3469-4F1C-AA1D-C4C73FBE4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548146"/>
                <a:ext cx="6104964" cy="373051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0077974-41AE-45AF-B07E-F5BCF7860B62}"/>
                  </a:ext>
                </a:extLst>
              </p:cNvPr>
              <p:cNvSpPr txBox="1"/>
              <p:nvPr/>
            </p:nvSpPr>
            <p:spPr>
              <a:xfrm>
                <a:off x="7088403" y="2624706"/>
                <a:ext cx="4162303" cy="16440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600" b="0" dirty="0">
                    <a:solidFill>
                      <a:schemeClr val="tx1"/>
                    </a:solidFill>
                  </a:rPr>
                  <a:t>1.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𝑠𝑒𝑡𝑢𝑝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</a:rPr>
                  <a:t>证</a:t>
                </a:r>
                <a:r>
                  <a:rPr lang="en-US" altLang="zh-CN" sz="16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zh-CN" sz="1600" dirty="0" err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OffloadExp</a:t>
                </a:r>
                <a:r>
                  <a:rPr lang="en-US" altLang="zh-CN" sz="1600" dirty="0">
                    <a:solidFill>
                      <a:schemeClr val="tx1"/>
                    </a:solidFill>
                  </a:rPr>
                  <a:t>)</a:t>
                </a:r>
                <a:r>
                  <a:rPr lang="zh-CN" altLang="en-US" sz="1600" dirty="0">
                    <a:solidFill>
                      <a:schemeClr val="tx1"/>
                    </a:solidFill>
                  </a:rPr>
                  <a:t>：</a:t>
                </a:r>
                <a:endParaRPr lang="en-US" altLang="zh-CN" sz="16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zh-CN" alt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zh-CN" alt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p>
                      </m:sSup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sz="1600" dirty="0">
                  <a:solidFill>
                    <a:schemeClr val="tx1"/>
                  </a:solidFill>
                </a:endParaRPr>
              </a:p>
              <a:p>
                <a:r>
                  <a:rPr lang="en-US" altLang="zh-CN" sz="1600" dirty="0">
                    <a:solidFill>
                      <a:schemeClr val="tx1"/>
                    </a:solidFill>
                  </a:rPr>
                  <a:t>2.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</a:rPr>
                  <a:t>证</a:t>
                </a:r>
                <a:r>
                  <a:rPr lang="en-US" altLang="zh-CN" sz="16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zh-CN" sz="1600" dirty="0" err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PoMoDE</a:t>
                </a:r>
                <a:r>
                  <a:rPr lang="en-US" altLang="zh-CN" sz="1600" dirty="0">
                    <a:solidFill>
                      <a:schemeClr val="tx1"/>
                    </a:solidFill>
                  </a:rPr>
                  <a:t>)</a:t>
                </a:r>
                <a:r>
                  <a:rPr lang="zh-CN" altLang="en-US" sz="1600" dirty="0">
                    <a:solidFill>
                      <a:schemeClr val="tx1"/>
                    </a:solidFill>
                  </a:rPr>
                  <a:t>：</a:t>
                </a:r>
                <a:endParaRPr lang="en-US" altLang="zh-CN" sz="16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acc>
                            <m:accPr>
                              <m:chr m:val="̅"/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sup>
                      </m:sSup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𝐹𝐷𝐻</m:t>
                      </m:r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sz="1600" dirty="0">
                  <a:solidFill>
                    <a:schemeClr val="tx1"/>
                  </a:solidFill>
                </a:endParaRPr>
              </a:p>
              <a:p>
                <a:r>
                  <a:rPr lang="en-US" altLang="zh-CN" sz="1600" dirty="0">
                    <a:solidFill>
                      <a:schemeClr val="tx1"/>
                    </a:solidFill>
                  </a:rPr>
                  <a:t>3.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zh-CN" altLang="en-US" sz="16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证</m:t>
                    </m:r>
                    <m:r>
                      <m:rPr>
                        <m:nor/>
                      </m:rPr>
                      <a:rPr lang="en-US" altLang="zh-CN" sz="16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sz="16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OffloadExpCom</m:t>
                    </m:r>
                    <m:r>
                      <m:rPr>
                        <m:nor/>
                      </m:rPr>
                      <a:rPr lang="en-US" altLang="zh-CN" sz="16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：</a:t>
                </a:r>
                <a:endParaRPr lang="en-US" altLang="zh-CN" sz="16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zh-CN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p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0077974-41AE-45AF-B07E-F5BCF7860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8403" y="2624706"/>
                <a:ext cx="4162303" cy="1644040"/>
              </a:xfrm>
              <a:prstGeom prst="rect">
                <a:avLst/>
              </a:prstGeom>
              <a:blipFill>
                <a:blip r:embed="rId5"/>
                <a:stretch>
                  <a:fillRect l="-878" t="-1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2B22DE51-3296-4A7D-A462-4AC17A585E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452" y="1126012"/>
            <a:ext cx="5822576" cy="513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75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研究内容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引言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预备知识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模幂证明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可验证时间锁谜题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/>
              <a:t>性能分析</a:t>
            </a:r>
          </a:p>
        </p:txBody>
      </p:sp>
    </p:spTree>
    <p:extLst>
      <p:ext uri="{BB962C8B-B14F-4D97-AF65-F5344CB8AC3E}">
        <p14:creationId xmlns:p14="http://schemas.microsoft.com/office/powerpoint/2010/main" val="1516619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研究内容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引言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预备知识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模幂证明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可验证时间锁谜题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性能分析</a:t>
            </a:r>
          </a:p>
        </p:txBody>
      </p:sp>
    </p:spTree>
    <p:extLst>
      <p:ext uri="{BB962C8B-B14F-4D97-AF65-F5344CB8AC3E}">
        <p14:creationId xmlns:p14="http://schemas.microsoft.com/office/powerpoint/2010/main" val="9313055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5831B48-4C9E-4EE2-B218-DBEC2843DF18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41D20444-11DC-4FE2-824E-F7AEAB53BF38}"/>
              </a:ext>
            </a:extLst>
          </p:cNvPr>
          <p:cNvSpPr txBox="1"/>
          <p:nvPr/>
        </p:nvSpPr>
        <p:spPr>
          <a:xfrm>
            <a:off x="281354" y="258466"/>
            <a:ext cx="8679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5.1</a:t>
            </a:r>
            <a:r>
              <a:rPr lang="zh-CN" altLang="en-US" sz="2800" dirty="0"/>
              <a:t> 性能分析</a:t>
            </a:r>
            <a:endParaRPr lang="en-US" altLang="zh-CN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1D4C76-BE6C-47EA-A460-8AF88AB34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655" y="1592013"/>
            <a:ext cx="8664220" cy="227125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E58CCFF-C345-479B-9641-A036CEAF96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1255"/>
          <a:stretch/>
        </p:blipFill>
        <p:spPr>
          <a:xfrm>
            <a:off x="2035691" y="3995986"/>
            <a:ext cx="7986148" cy="133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886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5831B48-4C9E-4EE2-B218-DBEC2843DF18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41D20444-11DC-4FE2-824E-F7AEAB53BF38}"/>
              </a:ext>
            </a:extLst>
          </p:cNvPr>
          <p:cNvSpPr txBox="1"/>
          <p:nvPr/>
        </p:nvSpPr>
        <p:spPr>
          <a:xfrm>
            <a:off x="281354" y="258466"/>
            <a:ext cx="8679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5.1</a:t>
            </a:r>
            <a:r>
              <a:rPr lang="zh-CN" altLang="en-US" sz="2800" dirty="0"/>
              <a:t> 性能分析</a:t>
            </a:r>
            <a:endParaRPr lang="en-US" altLang="zh-CN" sz="28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1877B60-FF07-4F60-8926-782E198E94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772"/>
          <a:stretch/>
        </p:blipFill>
        <p:spPr>
          <a:xfrm>
            <a:off x="1435415" y="1782890"/>
            <a:ext cx="9666310" cy="395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02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研究内容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引言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预备知识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模幂证明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可验证时间锁谜题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性能分析</a:t>
            </a:r>
          </a:p>
        </p:txBody>
      </p:sp>
    </p:spTree>
    <p:extLst>
      <p:ext uri="{BB962C8B-B14F-4D97-AF65-F5344CB8AC3E}">
        <p14:creationId xmlns:p14="http://schemas.microsoft.com/office/powerpoint/2010/main" val="1420283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5831B48-4C9E-4EE2-B218-DBEC2843DF18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41D20444-11DC-4FE2-824E-F7AEAB53BF38}"/>
              </a:ext>
            </a:extLst>
          </p:cNvPr>
          <p:cNvSpPr txBox="1"/>
          <p:nvPr/>
        </p:nvSpPr>
        <p:spPr>
          <a:xfrm>
            <a:off x="281354" y="258466"/>
            <a:ext cx="8679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1.1</a:t>
            </a:r>
            <a:r>
              <a:rPr lang="zh-CN" altLang="en-US" sz="2800" dirty="0"/>
              <a:t>时间锁谜题（</a:t>
            </a:r>
            <a:r>
              <a:rPr lang="en-US" altLang="zh-CN" sz="2800" dirty="0"/>
              <a:t>TLP</a:t>
            </a:r>
            <a:r>
              <a:rPr lang="zh-CN" altLang="en-US" sz="2800" dirty="0"/>
              <a:t>）概念</a:t>
            </a:r>
            <a:endParaRPr lang="en-US" altLang="zh-CN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F5A81D-12CA-4F65-988C-BCDD6342B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013" y="1231502"/>
            <a:ext cx="6991709" cy="102240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21679C3-16E1-4426-8B97-82CFD1E40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10" y="2253905"/>
            <a:ext cx="4615540" cy="406068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0FB67BA-AF64-420D-BBFC-9C65356F7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5782" y="2452177"/>
            <a:ext cx="5814950" cy="366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646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5831B48-4C9E-4EE2-B218-DBEC2843DF18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41D20444-11DC-4FE2-824E-F7AEAB53BF38}"/>
              </a:ext>
            </a:extLst>
          </p:cNvPr>
          <p:cNvSpPr txBox="1"/>
          <p:nvPr/>
        </p:nvSpPr>
        <p:spPr>
          <a:xfrm>
            <a:off x="281354" y="258466"/>
            <a:ext cx="8679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1.2</a:t>
            </a:r>
            <a:r>
              <a:rPr lang="zh-CN" altLang="en-US" sz="2800" dirty="0"/>
              <a:t> </a:t>
            </a:r>
            <a:r>
              <a:rPr lang="en-US" altLang="zh-CN" sz="2800" dirty="0"/>
              <a:t>TLP</a:t>
            </a:r>
            <a:r>
              <a:rPr lang="zh-CN" altLang="en-US" sz="2800" dirty="0"/>
              <a:t>应用及存在的问题</a:t>
            </a:r>
            <a:endParaRPr lang="en-US" altLang="zh-CN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F76BFA-EB02-4CBC-B232-CC169F70B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669" y="1387365"/>
            <a:ext cx="8120662" cy="443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10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5831B48-4C9E-4EE2-B218-DBEC2843DF18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41D20444-11DC-4FE2-824E-F7AEAB53BF38}"/>
              </a:ext>
            </a:extLst>
          </p:cNvPr>
          <p:cNvSpPr txBox="1"/>
          <p:nvPr/>
        </p:nvSpPr>
        <p:spPr>
          <a:xfrm>
            <a:off x="281354" y="258466"/>
            <a:ext cx="8679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1.3</a:t>
            </a:r>
            <a:r>
              <a:rPr lang="zh-CN" altLang="en-US" sz="2800" dirty="0"/>
              <a:t> 本文贡献</a:t>
            </a:r>
            <a:endParaRPr lang="en-US" altLang="zh-CN" sz="2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F930087-9AEB-064E-BF32-1F06F1897C84}"/>
              </a:ext>
            </a:extLst>
          </p:cNvPr>
          <p:cNvSpPr txBox="1"/>
          <p:nvPr/>
        </p:nvSpPr>
        <p:spPr>
          <a:xfrm>
            <a:off x="1332633" y="1603536"/>
            <a:ext cx="9847985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1. We propose </a:t>
            </a:r>
            <a:r>
              <a:rPr lang="zh-CN" altLang="en-US" sz="2000" b="1" dirty="0"/>
              <a:t>protocols for </a:t>
            </a:r>
            <a:r>
              <a:rPr lang="zh-CN" altLang="en-US" sz="2000" dirty="0">
                <a:solidFill>
                  <a:srgbClr val="FF0000"/>
                </a:solidFill>
              </a:rPr>
              <a:t>proving different modular exponent relations in hidden order groups </a:t>
            </a:r>
            <a:r>
              <a:rPr lang="zh-CN" altLang="en-US" sz="2000" dirty="0"/>
              <a:t>and use them to enable </a:t>
            </a:r>
            <a:r>
              <a:rPr lang="zh-CN" altLang="en-US" sz="2000" dirty="0">
                <a:solidFill>
                  <a:srgbClr val="00B0F0"/>
                </a:solidFill>
              </a:rPr>
              <a:t>offloading product and modular exponentiation computations </a:t>
            </a:r>
            <a:r>
              <a:rPr lang="zh-CN" altLang="en-US" sz="2000" dirty="0"/>
              <a:t>from a </a:t>
            </a:r>
            <a:r>
              <a:rPr lang="zh-CN" altLang="en-US" sz="2000" dirty="0">
                <a:solidFill>
                  <a:srgbClr val="00B0F0"/>
                </a:solidFill>
              </a:rPr>
              <a:t>SNARK circuit</a:t>
            </a:r>
            <a:r>
              <a:rPr lang="zh-CN" altLang="en-US" sz="2000" dirty="0"/>
              <a:t>.</a:t>
            </a:r>
          </a:p>
          <a:p>
            <a:endParaRPr lang="en-US" altLang="zh-CN" sz="2000" dirty="0"/>
          </a:p>
          <a:p>
            <a:r>
              <a:rPr lang="en-US" altLang="zh-CN" sz="2000" dirty="0"/>
              <a:t>2.</a:t>
            </a:r>
            <a:r>
              <a:rPr lang="zh-CN" altLang="en-US" sz="2000" dirty="0"/>
              <a:t> We propose definitions for 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VTLPs for NP</a:t>
            </a:r>
            <a:r>
              <a:rPr lang="zh-CN" altLang="en-US" sz="2000" dirty="0"/>
              <a:t> and the first construction that satisfies them. Our scheme has efficient proof generation, and </a:t>
            </a:r>
            <a:r>
              <a:rPr lang="zh-CN" altLang="en-US" sz="2000" dirty="0">
                <a:solidFill>
                  <a:srgbClr val="FF0000"/>
                </a:solidFill>
              </a:rPr>
              <a:t>O(1) proof size and verification cost</a:t>
            </a:r>
            <a:r>
              <a:rPr lang="zh-CN" altLang="en-US" sz="2000" dirty="0"/>
              <a:t>. As a special case, it achieves very efficient verifiable time-lock signatures, for SNARK-friendly signatures, e.g., BabyJubjub, and BLS.</a:t>
            </a:r>
          </a:p>
          <a:p>
            <a:endParaRPr lang="zh-CN" altLang="en-US" sz="2000" dirty="0"/>
          </a:p>
          <a:p>
            <a:r>
              <a:rPr lang="en-US" altLang="zh-CN" sz="2000" dirty="0"/>
              <a:t>3</a:t>
            </a:r>
            <a:r>
              <a:rPr lang="zh-CN" altLang="en-US" sz="2000" dirty="0"/>
              <a:t>. We propose a VTLP for efficient RSA signature/VRF checking, without relying on SNARKs.</a:t>
            </a:r>
          </a:p>
          <a:p>
            <a:endParaRPr lang="zh-CN" altLang="en-US" sz="2000" dirty="0"/>
          </a:p>
          <a:p>
            <a:r>
              <a:rPr lang="zh-CN" altLang="en-US" sz="2000" dirty="0"/>
              <a:t>4. We experimentally evaluate the performance of our constructions and compare it with prior state-of-the-art approaches.</a:t>
            </a:r>
          </a:p>
        </p:txBody>
      </p:sp>
    </p:spTree>
    <p:extLst>
      <p:ext uri="{BB962C8B-B14F-4D97-AF65-F5344CB8AC3E}">
        <p14:creationId xmlns:p14="http://schemas.microsoft.com/office/powerpoint/2010/main" val="2478767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研究内容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引言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/>
              <a:t>预备知识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模幂证明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可验证时间锁谜题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性能分析</a:t>
            </a:r>
          </a:p>
        </p:txBody>
      </p:sp>
    </p:spTree>
    <p:extLst>
      <p:ext uri="{BB962C8B-B14F-4D97-AF65-F5344CB8AC3E}">
        <p14:creationId xmlns:p14="http://schemas.microsoft.com/office/powerpoint/2010/main" val="3133928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5831B48-4C9E-4EE2-B218-DBEC2843DF18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41D20444-11DC-4FE2-824E-F7AEAB53BF38}"/>
              </a:ext>
            </a:extLst>
          </p:cNvPr>
          <p:cNvSpPr txBox="1"/>
          <p:nvPr/>
        </p:nvSpPr>
        <p:spPr>
          <a:xfrm>
            <a:off x="281354" y="258466"/>
            <a:ext cx="8679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2.1</a:t>
            </a:r>
            <a:r>
              <a:rPr lang="zh-CN" altLang="en-US" sz="2800" dirty="0"/>
              <a:t> </a:t>
            </a:r>
            <a:r>
              <a:rPr lang="en-US" altLang="zh-CN" sz="2800" dirty="0"/>
              <a:t>Argument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97A3E3-30AD-44D2-88CC-00E6D801C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31" y="2398816"/>
            <a:ext cx="5827914" cy="23097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CE07E58-360C-430C-90A7-DE5B828E2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635" y="1947473"/>
            <a:ext cx="5696198" cy="108087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9CF1771-5E0C-44F2-9A7F-5DEB8772E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556" y="3462020"/>
            <a:ext cx="5716748" cy="194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40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1555</TotalTime>
  <Words>1163</Words>
  <Application>Microsoft Office PowerPoint</Application>
  <PresentationFormat>宽屏</PresentationFormat>
  <Paragraphs>182</Paragraphs>
  <Slides>31</Slides>
  <Notes>24</Notes>
  <HiddenSlides>4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7" baseType="lpstr">
      <vt:lpstr>blockquote</vt:lpstr>
      <vt:lpstr>等线</vt:lpstr>
      <vt:lpstr>Arial</vt:lpstr>
      <vt:lpstr>Calibri</vt:lpstr>
      <vt:lpstr>Cambria Math</vt:lpstr>
      <vt:lpstr>Office 主题</vt:lpstr>
      <vt:lpstr>“Check-Before-you-Solve”: Verifiable Time-lock Puzzles</vt:lpstr>
      <vt:lpstr>PowerPoint 演示文稿</vt:lpstr>
      <vt:lpstr>研究内容</vt:lpstr>
      <vt:lpstr>研究内容</vt:lpstr>
      <vt:lpstr>PowerPoint 演示文稿</vt:lpstr>
      <vt:lpstr>PowerPoint 演示文稿</vt:lpstr>
      <vt:lpstr>PowerPoint 演示文稿</vt:lpstr>
      <vt:lpstr>研究内容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研究内容</vt:lpstr>
      <vt:lpstr>PowerPoint 演示文稿</vt:lpstr>
      <vt:lpstr>PowerPoint 演示文稿</vt:lpstr>
      <vt:lpstr>PowerPoint 演示文稿</vt:lpstr>
      <vt:lpstr>PowerPoint 演示文稿</vt:lpstr>
      <vt:lpstr>研究内容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研究内容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适配器签名</dc:title>
  <dc:creator>Administrator</dc:creator>
  <cp:lastModifiedBy>admin</cp:lastModifiedBy>
  <cp:revision>250</cp:revision>
  <dcterms:created xsi:type="dcterms:W3CDTF">2021-03-17T02:37:36Z</dcterms:created>
  <dcterms:modified xsi:type="dcterms:W3CDTF">2025-05-22T09:07:04Z</dcterms:modified>
</cp:coreProperties>
</file>